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6"/>
  </p:notesMasterIdLst>
  <p:sldIdLst>
    <p:sldId id="257" r:id="rId4"/>
    <p:sldId id="284" r:id="rId5"/>
    <p:sldId id="260" r:id="rId7"/>
    <p:sldId id="317" r:id="rId8"/>
    <p:sldId id="316" r:id="rId9"/>
    <p:sldId id="275" r:id="rId10"/>
    <p:sldId id="311" r:id="rId11"/>
    <p:sldId id="321" r:id="rId12"/>
    <p:sldId id="324" r:id="rId13"/>
    <p:sldId id="313" r:id="rId14"/>
    <p:sldId id="329" r:id="rId15"/>
    <p:sldId id="326" r:id="rId16"/>
    <p:sldId id="330" r:id="rId17"/>
    <p:sldId id="327" r:id="rId18"/>
    <p:sldId id="331" r:id="rId19"/>
    <p:sldId id="332" r:id="rId20"/>
    <p:sldId id="333" r:id="rId21"/>
    <p:sldId id="336" r:id="rId22"/>
    <p:sldId id="314" r:id="rId23"/>
    <p:sldId id="281" r:id="rId24"/>
    <p:sldId id="315" r:id="rId25"/>
    <p:sldId id="337" r:id="rId26"/>
    <p:sldId id="338" r:id="rId27"/>
    <p:sldId id="310"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user" initials="u" lastIdx="0" clrIdx="0"/>
  <p:cmAuthor id="3" name="dell" initials="d" lastIdx="0" clrIdx="2"/>
  <p:cmAuthor id="4" name="新课标第一网" initials="新" lastIdx="0" clrIdx="0"/>
  <p:cmAuthor id="5" name="kingsoft" initials="k" lastIdx="0" clrIdx="0"/>
  <p:cmAuthor id="6" name="TangFei" initials="T" lastIdx="0" clrIdx="5"/>
  <p:cmAuthor id="7" name="1206988966@qq.com" initials="1" lastIdx="0" clrIdx="2"/>
  <p:cmAuthor id="8" name="姜伟光" initials="姜" lastIdx="0" clrIdx="0"/>
  <p:cmAuthor id="9" name="dongyu" initials="d" lastIdx="0" clrIdx="8"/>
  <p:cmAuthor id="10" name="王子涵" initials="王" lastIdx="0" clrIdx="0"/>
  <p:cmAuthor id="11" name="MyPC" initials="M" lastIdx="0" clrIdx="11"/>
  <p:cmAuthor id="12" name="jinli" initials="j" lastIdx="0" clrIdx="0"/>
  <p:cmAuthor id="13" name="PC" initials="P" lastIdx="0" clrIdx="12"/>
  <p:cmAuthor id="15" name="李丽" initials="李" lastIdx="0" clrIdx="14"/>
  <p:cmAuthor id="16" name="Nicole Li  李倩" initials="N" lastIdx="0" clrIdx="0"/>
  <p:cmAuthor id="75" name="作者" initials="A" lastIdx="0" clrIdx="24"/>
  <p:cmAuthor id="18" name="222" initials="2" lastIdx="0" clrIdx="0"/>
  <p:cmAuthor id="20" name="hanying" initials="h" lastIdx="0" clrIdx="1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4" d="100"/>
          <a:sy n="114" d="100"/>
        </p:scale>
        <p:origin x="-42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51.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custDataLst>
              <p:tags r:id="rId3"/>
            </p:custDataLst>
          </p:nvPr>
        </p:nvSpPr>
        <p:spPr>
          <a:ln>
            <a:solidFill>
              <a:srgbClr val="000000">
                <a:alpha val="100000"/>
              </a:srgbClr>
            </a:solidFill>
            <a:miter lim="800000"/>
          </a:ln>
        </p:spPr>
      </p:sp>
      <p:sp>
        <p:nvSpPr>
          <p:cNvPr id="7171" name="备注占位符 2"/>
          <p:cNvSpPr>
            <a:spLocks noGrp="1"/>
          </p:cNvSpPr>
          <p:nvPr>
            <p:ph type="body" idx="1"/>
            <p:custDataLst>
              <p:tags r:id="rId4"/>
            </p:custDataLst>
          </p:nvPr>
        </p:nvSpPr>
        <p:spPr>
          <a:noFill/>
          <a:ln>
            <a:noFill/>
          </a:ln>
        </p:spPr>
        <p:txBody>
          <a:bodyPr wrap="square" lIns="91440" tIns="45720" rIns="91440" bIns="45720" anchor="t" anchorCtr="0"/>
          <a:lstStyle/>
          <a:p>
            <a:pPr lvl="0"/>
            <a:r>
              <a:rPr lang="zh-CN" altLang="en-US" dirty="0"/>
              <a:t> </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a:latin typeface="黑体" panose="02010609060101010101" pitchFamily="49" charset="-122"/>
                <a:ea typeface="黑体" panose="02010609060101010101" pitchFamily="49" charset="-122"/>
              </a:rPr>
              <a:t>新课导入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学习任务三</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学习目标</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课堂总结</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相关史事</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知识链接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知识探究</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当堂训练</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932723"/>
            <a:ext cx="12192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学习任务一</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学习任务二</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9840595" y="123190"/>
            <a:ext cx="1809115" cy="73088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633413" y="318308"/>
            <a:ext cx="10802939" cy="6334125"/>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3119439" y="1334820"/>
            <a:ext cx="5830887" cy="998539"/>
          </a:xfrm>
          <a:prstGeom prst="rect">
            <a:avLst/>
          </a:prstGeom>
          <a:noFill/>
          <a:ln w="9525">
            <a:noFill/>
          </a:ln>
        </p:spPr>
      </p:pic>
      <p:sp>
        <p:nvSpPr>
          <p:cNvPr id="2" name="TextBox 1"/>
          <p:cNvSpPr txBox="1"/>
          <p:nvPr userDrawn="1"/>
        </p:nvSpPr>
        <p:spPr>
          <a:xfrm>
            <a:off x="4450705" y="1412776"/>
            <a:ext cx="3168352" cy="697627"/>
          </a:xfrm>
          <a:prstGeom prst="rect">
            <a:avLst/>
          </a:prstGeom>
          <a:noFill/>
        </p:spPr>
        <p:txBody>
          <a:bodyPr wrap="square" lIns="121917" tIns="60958" rIns="121917" bIns="60958" rtlCol="0">
            <a:spAutoFit/>
          </a:bodyPr>
          <a:lstStyle/>
          <a:p>
            <a:pPr algn="ctr"/>
            <a:r>
              <a:rPr lang="zh-CN" altLang="en-US" sz="3700" b="1" dirty="0" smtClean="0">
                <a:latin typeface="黑体" panose="02010609060101010101" pitchFamily="49" charset="-122"/>
                <a:ea typeface="黑体" panose="02010609060101010101" pitchFamily="49" charset="-122"/>
              </a:rPr>
              <a:t>课后作业</a:t>
            </a:r>
            <a:endParaRPr lang="zh-CN" altLang="en-US" sz="37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p:transition/>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93.xml"/><Relationship Id="rId1" Type="http://schemas.openxmlformats.org/officeDocument/2006/relationships/tags" Target="../tags/tag9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95.xml"/><Relationship Id="rId1" Type="http://schemas.openxmlformats.org/officeDocument/2006/relationships/tags" Target="../tags/tag94.xml"/></Relationships>
</file>

<file path=ppt/slides/_rels/slide12.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7" Type="http://schemas.openxmlformats.org/officeDocument/2006/relationships/slideLayout" Target="../slideLayouts/slideLayout10.xml"/><Relationship Id="rId16" Type="http://schemas.openxmlformats.org/officeDocument/2006/relationships/tags" Target="../tags/tag110.xml"/><Relationship Id="rId15" Type="http://schemas.openxmlformats.org/officeDocument/2006/relationships/tags" Target="../tags/tag109.xml"/><Relationship Id="rId14" Type="http://schemas.openxmlformats.org/officeDocument/2006/relationships/tags" Target="../tags/tag108.xml"/><Relationship Id="rId13" Type="http://schemas.openxmlformats.org/officeDocument/2006/relationships/tags" Target="../tags/tag107.xml"/><Relationship Id="rId12" Type="http://schemas.openxmlformats.org/officeDocument/2006/relationships/image" Target="../media/image21.jpeg"/><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tags" Target="../tags/tag9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12.xml"/><Relationship Id="rId1" Type="http://schemas.openxmlformats.org/officeDocument/2006/relationships/tags" Target="../tags/tag111.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image" Target="../media/image22.jpeg"/><Relationship Id="rId1" Type="http://schemas.openxmlformats.org/officeDocument/2006/relationships/tags" Target="../tags/tag113.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image" Target="../media/image23.jpeg"/><Relationship Id="rId2" Type="http://schemas.openxmlformats.org/officeDocument/2006/relationships/tags" Target="../tags/tag123.xml"/><Relationship Id="rId1" Type="http://schemas.openxmlformats.org/officeDocument/2006/relationships/tags" Target="../tags/tag122.xml"/></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image" Target="../media/image24.png"/><Relationship Id="rId1" Type="http://schemas.openxmlformats.org/officeDocument/2006/relationships/tags" Target="../tags/tag127.xml"/></Relationships>
</file>

<file path=ppt/slides/_rels/slide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0" Type="http://schemas.openxmlformats.org/officeDocument/2006/relationships/slideLayout" Target="../slideLayouts/slideLayout10.xml"/><Relationship Id="rId1" Type="http://schemas.openxmlformats.org/officeDocument/2006/relationships/tags" Target="../tags/tag132.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_rels/slide2.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image" Target="../media/image7.jpeg"/><Relationship Id="rId7" Type="http://schemas.openxmlformats.org/officeDocument/2006/relationships/tags" Target="../tags/tag39.xml"/><Relationship Id="rId6" Type="http://schemas.openxmlformats.org/officeDocument/2006/relationships/image" Target="../media/image6.jpeg"/><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4" Type="http://schemas.openxmlformats.org/officeDocument/2006/relationships/notesSlide" Target="../notesSlides/notesSlide1.xml"/><Relationship Id="rId13" Type="http://schemas.openxmlformats.org/officeDocument/2006/relationships/slideLayout" Target="../slideLayouts/slideLayout12.xml"/><Relationship Id="rId12" Type="http://schemas.openxmlformats.org/officeDocument/2006/relationships/image" Target="../media/image9.png"/><Relationship Id="rId11" Type="http://schemas.openxmlformats.org/officeDocument/2006/relationships/tags" Target="../tags/tag41.xml"/><Relationship Id="rId10" Type="http://schemas.openxmlformats.org/officeDocument/2006/relationships/image" Target="../media/image8.jpeg"/><Relationship Id="rId1" Type="http://schemas.openxmlformats.org/officeDocument/2006/relationships/tags" Target="../tags/tag3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9.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47.xml"/><Relationship Id="rId4" Type="http://schemas.openxmlformats.org/officeDocument/2006/relationships/image" Target="../media/image10.png"/><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image" Target="../media/image11.png"/><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1" Type="http://schemas.openxmlformats.org/officeDocument/2006/relationships/slideLayout" Target="../slideLayouts/slideLayout8.xml"/><Relationship Id="rId10" Type="http://schemas.openxmlformats.org/officeDocument/2006/relationships/tags" Target="../tags/tag61.xml"/><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9.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image" Target="../media/image14.jpeg"/><Relationship Id="rId3" Type="http://schemas.openxmlformats.org/officeDocument/2006/relationships/tags" Target="../tags/tag63.xml"/><Relationship Id="rId2" Type="http://schemas.openxmlformats.org/officeDocument/2006/relationships/image" Target="../media/image13.jpeg"/><Relationship Id="rId1" Type="http://schemas.openxmlformats.org/officeDocument/2006/relationships/tags" Target="../tags/tag6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13.jpeg"/><Relationship Id="rId1" Type="http://schemas.openxmlformats.org/officeDocument/2006/relationships/tags" Target="../tags/tag67.xml"/></Relationships>
</file>

<file path=ppt/slides/_rels/slide8.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image" Target="../media/image17.jpeg"/><Relationship Id="rId7" Type="http://schemas.openxmlformats.org/officeDocument/2006/relationships/tags" Target="../tags/tag71.xml"/><Relationship Id="rId6" Type="http://schemas.openxmlformats.org/officeDocument/2006/relationships/image" Target="../media/image16.jpeg"/><Relationship Id="rId5" Type="http://schemas.openxmlformats.org/officeDocument/2006/relationships/tags" Target="../tags/tag70.xml"/><Relationship Id="rId4" Type="http://schemas.openxmlformats.org/officeDocument/2006/relationships/image" Target="../media/image15.jpeg"/><Relationship Id="rId3" Type="http://schemas.openxmlformats.org/officeDocument/2006/relationships/tags" Target="../tags/tag69.xml"/><Relationship Id="rId26" Type="http://schemas.openxmlformats.org/officeDocument/2006/relationships/slideLayout" Target="../slideLayouts/slideLayout9.xml"/><Relationship Id="rId25" Type="http://schemas.openxmlformats.org/officeDocument/2006/relationships/tags" Target="../tags/tag86.xml"/><Relationship Id="rId24" Type="http://schemas.openxmlformats.org/officeDocument/2006/relationships/image" Target="../media/image19.jpeg"/><Relationship Id="rId23" Type="http://schemas.openxmlformats.org/officeDocument/2006/relationships/tags" Target="../tags/tag85.xml"/><Relationship Id="rId22" Type="http://schemas.openxmlformats.org/officeDocument/2006/relationships/tags" Target="../tags/tag84.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image" Target="../media/image13.jpeg"/><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image" Target="../media/image18.png"/><Relationship Id="rId1" Type="http://schemas.openxmlformats.org/officeDocument/2006/relationships/tags" Target="../tags/tag68.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image" Target="../media/image20.jpeg"/><Relationship Id="rId1" Type="http://schemas.openxmlformats.org/officeDocument/2006/relationships/tags" Target="../tags/tag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a:xfrm>
            <a:off x="6399020" y="1500174"/>
            <a:ext cx="4733809" cy="3000396"/>
          </a:xfrm>
          <a:prstGeom prst="round2DiagRect">
            <a:avLst/>
          </a:prstGeom>
          <a:blipFill>
            <a:blip r:embed="rId1" cstate="print"/>
            <a:stretch>
              <a:fillRect/>
            </a:stretch>
          </a:blipFill>
          <a:ln w="1270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4" name="对角圆角矩形 3"/>
          <p:cNvSpPr/>
          <p:nvPr/>
        </p:nvSpPr>
        <p:spPr>
          <a:xfrm>
            <a:off x="922652" y="1500174"/>
            <a:ext cx="4733809" cy="3000396"/>
          </a:xfrm>
          <a:prstGeom prst="round2DiagRect">
            <a:avLst/>
          </a:prstGeom>
          <a:blipFill>
            <a:blip r:embed="rId2" cstate="print"/>
            <a:stretch>
              <a:fillRect/>
            </a:stretch>
          </a:blipFill>
          <a:ln w="1270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endParaRPr>
          </a:p>
        </p:txBody>
      </p:sp>
      <p:sp>
        <p:nvSpPr>
          <p:cNvPr id="5" name="TextBox 4"/>
          <p:cNvSpPr txBox="1"/>
          <p:nvPr/>
        </p:nvSpPr>
        <p:spPr>
          <a:xfrm>
            <a:off x="1805014" y="4768613"/>
            <a:ext cx="2969083" cy="461665"/>
          </a:xfrm>
          <a:prstGeom prst="rect">
            <a:avLst/>
          </a:prstGeom>
          <a:noFill/>
        </p:spPr>
        <p:txBody>
          <a:bodyPr wrap="none" rtlCol="0">
            <a:spAutoFit/>
          </a:bodyPr>
          <a:lstStyle/>
          <a:p>
            <a:r>
              <a:rPr lang="zh-CN" altLang="en-US" sz="2400" b="1" dirty="0" smtClean="0">
                <a:latin typeface="黑体" panose="02010609060101010101" pitchFamily="49" charset="-122"/>
                <a:ea typeface="黑体" panose="02010609060101010101" pitchFamily="49" charset="-122"/>
              </a:rPr>
              <a:t>江南制造总局制炮厂</a:t>
            </a:r>
            <a:endParaRPr lang="zh-CN" altLang="en-US" sz="2400" b="1" dirty="0">
              <a:latin typeface="黑体" panose="02010609060101010101" pitchFamily="49" charset="-122"/>
              <a:ea typeface="黑体" panose="02010609060101010101" pitchFamily="49" charset="-122"/>
            </a:endParaRPr>
          </a:p>
        </p:txBody>
      </p:sp>
      <p:sp>
        <p:nvSpPr>
          <p:cNvPr id="6" name="TextBox 5"/>
          <p:cNvSpPr txBox="1"/>
          <p:nvPr/>
        </p:nvSpPr>
        <p:spPr>
          <a:xfrm>
            <a:off x="7963860" y="4768612"/>
            <a:ext cx="1731564" cy="461665"/>
          </a:xfrm>
          <a:prstGeom prst="rect">
            <a:avLst/>
          </a:prstGeom>
          <a:noFill/>
        </p:spPr>
        <p:txBody>
          <a:bodyPr wrap="none" rtlCol="0">
            <a:spAutoFit/>
          </a:bodyPr>
          <a:lstStyle/>
          <a:p>
            <a:r>
              <a:rPr lang="zh-CN" altLang="en-US" sz="2400" b="1" dirty="0" smtClean="0">
                <a:latin typeface="黑体" panose="02010609060101010101" pitchFamily="49" charset="-122"/>
                <a:ea typeface="黑体" panose="02010609060101010101" pitchFamily="49" charset="-122"/>
              </a:rPr>
              <a:t>威海卫之战</a:t>
            </a:r>
            <a:endParaRPr lang="zh-CN" altLang="en-US" sz="2400" b="1" dirty="0">
              <a:latin typeface="黑体" panose="02010609060101010101" pitchFamily="49" charset="-122"/>
              <a:ea typeface="黑体" panose="02010609060101010101" pitchFamily="49" charset="-122"/>
            </a:endParaRPr>
          </a:p>
        </p:txBody>
      </p:sp>
      <p:sp>
        <p:nvSpPr>
          <p:cNvPr id="7" name="TextBox 6"/>
          <p:cNvSpPr txBox="1"/>
          <p:nvPr/>
        </p:nvSpPr>
        <p:spPr>
          <a:xfrm>
            <a:off x="839099" y="5552434"/>
            <a:ext cx="10895932" cy="584775"/>
          </a:xfrm>
          <a:prstGeom prst="rect">
            <a:avLst/>
          </a:prstGeom>
          <a:noFill/>
        </p:spPr>
        <p:txBody>
          <a:bodyPr wrap="none" rtlCol="0">
            <a:spAutoFit/>
          </a:bodyPr>
          <a:lstStyle/>
          <a:p>
            <a:r>
              <a:rPr lang="zh-CN" altLang="en-US" sz="3200" b="1" dirty="0" smtClean="0">
                <a:solidFill>
                  <a:srgbClr val="002060"/>
                </a:solidFill>
                <a:latin typeface="黑体" panose="02010609060101010101" pitchFamily="49" charset="-122"/>
                <a:ea typeface="黑体" panose="02010609060101010101" pitchFamily="49" charset="-122"/>
              </a:rPr>
              <a:t>结合所学知识简述两幅图片所反映的历史事件之间的关系。</a:t>
            </a:r>
            <a:endParaRPr lang="zh-CN" altLang="en-US" sz="3200" b="1" dirty="0">
              <a:solidFill>
                <a:srgbClr val="00206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9"/>
          <p:cNvSpPr txBox="1"/>
          <p:nvPr>
            <p:custDataLst>
              <p:tags r:id="rId1"/>
            </p:custDataLst>
          </p:nvPr>
        </p:nvSpPr>
        <p:spPr>
          <a:xfrm>
            <a:off x="422031" y="4691576"/>
            <a:ext cx="4594761" cy="461665"/>
          </a:xfrm>
          <a:prstGeom prst="rect">
            <a:avLst/>
          </a:prstGeom>
          <a:noFill/>
        </p:spPr>
        <p:txBody>
          <a:bodyPr wrap="square" rtlCol="0" anchor="t">
            <a:spAutoFit/>
          </a:bodyPr>
          <a:lstStyle/>
          <a:p>
            <a:r>
              <a:rPr lang="zh-CN" altLang="en-US" sz="2400" b="1" dirty="0" smtClean="0">
                <a:solidFill>
                  <a:srgbClr val="FF0000"/>
                </a:solidFill>
                <a:latin typeface="黑体" panose="02010609060101010101" pitchFamily="49" charset="-122"/>
                <a:ea typeface="黑体" panose="02010609060101010101" pitchFamily="49" charset="-122"/>
                <a:cs typeface="楷体" panose="02010609060101010101" charset="-122"/>
              </a:rPr>
              <a:t>思想：维新思想的广泛传播"</a:t>
            </a:r>
            <a:endParaRPr lang="zh-CN" altLang="en-US" sz="2400" b="1" dirty="0" smtClean="0">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4" name="TextBox 3"/>
          <p:cNvSpPr txBox="1"/>
          <p:nvPr/>
        </p:nvSpPr>
        <p:spPr>
          <a:xfrm>
            <a:off x="509524" y="968992"/>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高潮</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戊戌变法</a:t>
            </a:r>
            <a:endParaRPr lang="zh-CN" altLang="en-US" sz="2800" b="1" dirty="0">
              <a:solidFill>
                <a:srgbClr val="002060"/>
              </a:solidFill>
              <a:ea typeface="黑体" panose="02010609060101010101" pitchFamily="49" charset="-122"/>
            </a:endParaRPr>
          </a:p>
        </p:txBody>
      </p:sp>
      <p:sp>
        <p:nvSpPr>
          <p:cNvPr id="5" name="TextBox 4"/>
          <p:cNvSpPr txBox="1"/>
          <p:nvPr/>
        </p:nvSpPr>
        <p:spPr>
          <a:xfrm>
            <a:off x="3549556" y="2047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自主学习</a:t>
            </a:r>
            <a:endParaRPr lang="zh-CN" altLang="en-US" sz="2800" b="1" dirty="0">
              <a:solidFill>
                <a:srgbClr val="002060"/>
              </a:solidFill>
              <a:ea typeface="黑体" panose="02010609060101010101" pitchFamily="49" charset="-122"/>
            </a:endParaRPr>
          </a:p>
        </p:txBody>
      </p:sp>
      <p:sp>
        <p:nvSpPr>
          <p:cNvPr id="6" name="矩形 5"/>
          <p:cNvSpPr/>
          <p:nvPr/>
        </p:nvSpPr>
        <p:spPr>
          <a:xfrm>
            <a:off x="436097" y="1518413"/>
            <a:ext cx="11408899" cy="461665"/>
          </a:xfrm>
          <a:prstGeom prst="rect">
            <a:avLst/>
          </a:prstGeom>
        </p:spPr>
        <p:txBody>
          <a:bodyPr wrap="square">
            <a:spAutoFit/>
          </a:bodyPr>
          <a:lstStyle/>
          <a:p>
            <a:r>
              <a:rPr lang="en-US" altLang="zh-CN" sz="2400" b="1" dirty="0" smtClean="0">
                <a:latin typeface="黑体" panose="02010609060101010101" pitchFamily="49" charset="-122"/>
                <a:ea typeface="黑体" panose="02010609060101010101" pitchFamily="49" charset="-122"/>
                <a:cs typeface="楷体" panose="02010609060101010101" charset="-122"/>
              </a:rPr>
              <a:t>1.</a:t>
            </a:r>
            <a:r>
              <a:rPr lang="zh-CN" altLang="en-US" sz="2400" b="1" dirty="0" smtClean="0">
                <a:latin typeface="黑体" panose="02010609060101010101" pitchFamily="49" charset="-122"/>
                <a:ea typeface="黑体" panose="02010609060101010101" pitchFamily="49" charset="-122"/>
                <a:cs typeface="楷体" panose="02010609060101010101" charset="-122"/>
              </a:rPr>
              <a:t>依据材料、课本</a:t>
            </a:r>
            <a:r>
              <a:rPr lang="en-US" altLang="zh-CN" sz="2400" b="1" dirty="0" smtClean="0">
                <a:latin typeface="黑体" panose="02010609060101010101" pitchFamily="49" charset="-122"/>
                <a:ea typeface="黑体" panose="02010609060101010101" pitchFamily="49" charset="-122"/>
                <a:cs typeface="楷体" panose="02010609060101010101" charset="-122"/>
              </a:rPr>
              <a:t>32</a:t>
            </a:r>
            <a:r>
              <a:rPr lang="zh-CN" altLang="en-US" sz="2400" b="1" dirty="0" smtClean="0">
                <a:latin typeface="黑体" panose="02010609060101010101" pitchFamily="49" charset="-122"/>
                <a:ea typeface="黑体" panose="02010609060101010101" pitchFamily="49" charset="-122"/>
                <a:cs typeface="楷体" panose="02010609060101010101" charset="-122"/>
              </a:rPr>
              <a:t>页</a:t>
            </a:r>
            <a:r>
              <a:rPr lang="en-US" altLang="zh-CN" sz="2400" b="1" dirty="0" smtClean="0">
                <a:latin typeface="黑体" panose="02010609060101010101" pitchFamily="49" charset="-122"/>
                <a:ea typeface="黑体" panose="02010609060101010101" pitchFamily="49" charset="-122"/>
                <a:cs typeface="楷体" panose="02010609060101010101" charset="-122"/>
              </a:rPr>
              <a:t>1</a:t>
            </a:r>
            <a:r>
              <a:rPr lang="zh-CN" altLang="en-US" sz="2400" b="1" dirty="0" smtClean="0">
                <a:latin typeface="黑体" panose="02010609060101010101" pitchFamily="49" charset="-122"/>
                <a:ea typeface="黑体" panose="02010609060101010101" pitchFamily="49" charset="-122"/>
                <a:cs typeface="楷体" panose="02010609060101010101" charset="-122"/>
              </a:rPr>
              <a:t>段及所学分别从政治、经济和思想方面分析戊戌变法的背景。</a:t>
            </a:r>
            <a:endParaRPr lang="en-US" altLang="zh-CN" sz="2400" b="1" dirty="0" smtClean="0">
              <a:latin typeface="黑体" panose="02010609060101010101" pitchFamily="49" charset="-122"/>
              <a:ea typeface="黑体" panose="02010609060101010101" pitchFamily="49" charset="-122"/>
              <a:cs typeface="楷体" panose="02010609060101010101" charset="-122"/>
            </a:endParaRPr>
          </a:p>
        </p:txBody>
      </p:sp>
      <p:graphicFrame>
        <p:nvGraphicFramePr>
          <p:cNvPr id="7" name="表格 6"/>
          <p:cNvGraphicFramePr>
            <a:graphicFrameLocks noGrp="1"/>
          </p:cNvGraphicFramePr>
          <p:nvPr/>
        </p:nvGraphicFramePr>
        <p:xfrm>
          <a:off x="568813" y="2717800"/>
          <a:ext cx="7920567" cy="1371600"/>
        </p:xfrm>
        <a:graphic>
          <a:graphicData uri="http://schemas.openxmlformats.org/drawingml/2006/table">
            <a:tbl>
              <a:tblPr firstRow="1" bandRow="1">
                <a:tableStyleId>{5C22544A-7EE6-4342-B048-85BDC9FD1C3A}</a:tableStyleId>
              </a:tblPr>
              <a:tblGrid>
                <a:gridCol w="2640189"/>
                <a:gridCol w="2640189"/>
                <a:gridCol w="2640189"/>
              </a:tblGrid>
              <a:tr h="449032">
                <a:tc>
                  <a:txBody>
                    <a:bodyPr/>
                    <a:lstStyle/>
                    <a:p>
                      <a:pPr marL="0" algn="ctr" defTabSz="914400" rtl="0" eaLnBrk="1" latinLnBrk="0" hangingPunct="1"/>
                      <a:r>
                        <a:rPr lang="zh-CN" altLang="en-US" sz="2400" b="1" kern="1200" dirty="0" smtClean="0">
                          <a:solidFill>
                            <a:schemeClr val="bg1"/>
                          </a:solidFill>
                          <a:latin typeface="黑体" panose="02010609060101010101" pitchFamily="49" charset="-122"/>
                          <a:ea typeface="黑体" panose="02010609060101010101" pitchFamily="49" charset="-122"/>
                          <a:cs typeface="楷体" panose="02010609060101010101" charset="-122"/>
                        </a:rPr>
                        <a:t>时间</a:t>
                      </a:r>
                      <a:endParaRPr lang="zh-CN" altLang="en-US" sz="2400" b="1" kern="1200" dirty="0">
                        <a:solidFill>
                          <a:schemeClr val="bg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zh-CN" altLang="en-US" sz="2400" b="1" kern="1200" dirty="0" smtClean="0">
                          <a:solidFill>
                            <a:schemeClr val="bg1"/>
                          </a:solidFill>
                          <a:latin typeface="黑体" panose="02010609060101010101" pitchFamily="49" charset="-122"/>
                          <a:ea typeface="黑体" panose="02010609060101010101" pitchFamily="49" charset="-122"/>
                          <a:cs typeface="楷体" panose="02010609060101010101" charset="-122"/>
                        </a:rPr>
                        <a:t>企业数</a:t>
                      </a:r>
                      <a:endParaRPr lang="zh-CN" altLang="en-US" sz="2400" b="1" kern="1200" dirty="0">
                        <a:solidFill>
                          <a:schemeClr val="bg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zh-CN" altLang="en-US" sz="2400" b="1" kern="1200" dirty="0" smtClean="0">
                          <a:solidFill>
                            <a:schemeClr val="bg1"/>
                          </a:solidFill>
                          <a:latin typeface="黑体" panose="02010609060101010101" pitchFamily="49" charset="-122"/>
                          <a:ea typeface="黑体" panose="02010609060101010101" pitchFamily="49" charset="-122"/>
                          <a:cs typeface="楷体" panose="02010609060101010101" charset="-122"/>
                        </a:rPr>
                        <a:t>资金额（万元）</a:t>
                      </a:r>
                      <a:endParaRPr lang="zh-CN" altLang="en-US" sz="2400" b="1" kern="1200" dirty="0">
                        <a:solidFill>
                          <a:schemeClr val="bg1"/>
                        </a:solidFill>
                        <a:latin typeface="黑体" panose="02010609060101010101" pitchFamily="49" charset="-122"/>
                        <a:ea typeface="黑体" panose="02010609060101010101" pitchFamily="49" charset="-122"/>
                        <a:cs typeface="楷体" panose="02010609060101010101" charset="-122"/>
                      </a:endParaRPr>
                    </a:p>
                  </a:txBody>
                  <a:tcPr marL="118808" marR="118808"/>
                </a:tc>
              </a:tr>
              <a:tr h="370840">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1863——1894</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119</a:t>
                      </a:r>
                      <a:r>
                        <a:rPr lang="zh-CN" altLang="en-US"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个</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680</a:t>
                      </a:r>
                      <a:r>
                        <a:rPr lang="zh-CN" altLang="en-US"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万</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r>
              <a:tr h="370840">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1895——1898</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274</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c>
                  <a:txBody>
                    <a:bodyPr/>
                    <a:lstStyle/>
                    <a:p>
                      <a:pPr marL="0" algn="ctr" defTabSz="914400" rtl="0" eaLnBrk="1" latinLnBrk="0" hangingPunct="1"/>
                      <a:r>
                        <a:rPr lang="en-US" altLang="zh-CN"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1432</a:t>
                      </a:r>
                      <a:r>
                        <a:rPr lang="zh-CN" altLang="en-US" sz="2400" b="1" kern="1200" dirty="0" smtClean="0">
                          <a:solidFill>
                            <a:schemeClr val="tx1"/>
                          </a:solidFill>
                          <a:latin typeface="黑体" panose="02010609060101010101" pitchFamily="49" charset="-122"/>
                          <a:ea typeface="黑体" panose="02010609060101010101" pitchFamily="49" charset="-122"/>
                          <a:cs typeface="楷体" panose="02010609060101010101" charset="-122"/>
                        </a:rPr>
                        <a:t>万</a:t>
                      </a:r>
                      <a:endParaRPr lang="zh-CN" altLang="en-US" sz="2400" b="1" kern="1200" dirty="0">
                        <a:solidFill>
                          <a:schemeClr val="tx1"/>
                        </a:solidFill>
                        <a:latin typeface="黑体" panose="02010609060101010101" pitchFamily="49" charset="-122"/>
                        <a:ea typeface="黑体" panose="02010609060101010101" pitchFamily="49" charset="-122"/>
                        <a:cs typeface="楷体" panose="02010609060101010101" charset="-122"/>
                      </a:endParaRPr>
                    </a:p>
                  </a:txBody>
                  <a:tcPr marL="118808" marR="118808"/>
                </a:tc>
              </a:tr>
            </a:tbl>
          </a:graphicData>
        </a:graphic>
      </p:graphicFrame>
      <p:sp>
        <p:nvSpPr>
          <p:cNvPr id="8" name="TextBox 7"/>
          <p:cNvSpPr txBox="1"/>
          <p:nvPr/>
        </p:nvSpPr>
        <p:spPr>
          <a:xfrm>
            <a:off x="2399634" y="2091364"/>
            <a:ext cx="4825360" cy="461665"/>
          </a:xfrm>
          <a:prstGeom prst="rect">
            <a:avLst/>
          </a:prstGeom>
          <a:noFill/>
        </p:spPr>
        <p:txBody>
          <a:bodyPr wrap="none" rtlCol="0">
            <a:spAutoFit/>
          </a:bodyPr>
          <a:lstStyle/>
          <a:p>
            <a:r>
              <a:rPr lang="zh-CN" altLang="en-US" sz="2400" b="1" dirty="0" smtClean="0">
                <a:latin typeface="黑体" panose="02010609060101010101" pitchFamily="49" charset="-122"/>
                <a:ea typeface="黑体" panose="02010609060101010101" pitchFamily="49" charset="-122"/>
                <a:cs typeface="楷体" panose="02010609060101010101" charset="-122"/>
              </a:rPr>
              <a:t>甲午中日战争前后民办企业比较表</a:t>
            </a:r>
            <a:endParaRPr lang="zh-CN" altLang="en-US" sz="2400" b="1" dirty="0">
              <a:latin typeface="黑体" panose="02010609060101010101" pitchFamily="49" charset="-122"/>
              <a:ea typeface="黑体" panose="02010609060101010101" pitchFamily="49" charset="-122"/>
              <a:cs typeface="楷体" panose="02010609060101010101" charset="-122"/>
            </a:endParaRPr>
          </a:p>
        </p:txBody>
      </p:sp>
      <p:sp>
        <p:nvSpPr>
          <p:cNvPr id="9" name="TextBox 8"/>
          <p:cNvSpPr txBox="1"/>
          <p:nvPr/>
        </p:nvSpPr>
        <p:spPr>
          <a:xfrm>
            <a:off x="436097" y="5187009"/>
            <a:ext cx="7609776" cy="461665"/>
          </a:xfrm>
          <a:prstGeom prst="rect">
            <a:avLst/>
          </a:prstGeom>
          <a:noFill/>
        </p:spPr>
        <p:txBody>
          <a:bodyPr wrap="non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cs typeface="楷体" panose="02010609060101010101" charset="-122"/>
              </a:rPr>
              <a:t>经济：甲午中日战争后，民族资本主义得到了初步发展</a:t>
            </a:r>
            <a:endParaRPr lang="zh-CN" altLang="en-US" sz="2400" b="1" dirty="0" smtClean="0">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10" name="TextBox 9"/>
          <p:cNvSpPr txBox="1"/>
          <p:nvPr/>
        </p:nvSpPr>
        <p:spPr>
          <a:xfrm>
            <a:off x="490943" y="2091365"/>
            <a:ext cx="1112805" cy="461665"/>
          </a:xfrm>
          <a:prstGeom prst="rect">
            <a:avLst/>
          </a:prstGeom>
          <a:noFill/>
        </p:spPr>
        <p:txBody>
          <a:bodyPr wrap="none" rtlCol="0">
            <a:spAutoFit/>
          </a:bodyPr>
          <a:lstStyle/>
          <a:p>
            <a:r>
              <a:rPr lang="zh-CN" altLang="en-US" sz="2400" b="1" dirty="0" smtClean="0">
                <a:latin typeface="黑体" panose="02010609060101010101" pitchFamily="49" charset="-122"/>
                <a:ea typeface="黑体" panose="02010609060101010101" pitchFamily="49" charset="-122"/>
                <a:cs typeface="楷体" panose="02010609060101010101" charset="-122"/>
              </a:rPr>
              <a:t>材料：</a:t>
            </a:r>
            <a:endParaRPr lang="zh-CN" altLang="en-US" sz="2400" b="1" dirty="0">
              <a:latin typeface="黑体" panose="02010609060101010101" pitchFamily="49" charset="-122"/>
              <a:ea typeface="黑体" panose="02010609060101010101" pitchFamily="49" charset="-122"/>
              <a:cs typeface="楷体" panose="02010609060101010101" charset="-122"/>
            </a:endParaRPr>
          </a:p>
        </p:txBody>
      </p:sp>
      <p:sp>
        <p:nvSpPr>
          <p:cNvPr id="11" name="矩形 10"/>
          <p:cNvSpPr/>
          <p:nvPr/>
        </p:nvSpPr>
        <p:spPr>
          <a:xfrm>
            <a:off x="422031" y="4197961"/>
            <a:ext cx="10046328" cy="461665"/>
          </a:xfrm>
          <a:prstGeom prst="rect">
            <a:avLst/>
          </a:prstGeom>
        </p:spPr>
        <p:txBody>
          <a:bodyPr wrap="square">
            <a:spAutoFit/>
          </a:bodyPr>
          <a:lstStyle/>
          <a:p>
            <a:r>
              <a:rPr lang="zh-CN" altLang="en-US" sz="2400" b="1" dirty="0" smtClean="0">
                <a:solidFill>
                  <a:srgbClr val="FF0000"/>
                </a:solidFill>
                <a:latin typeface="黑体" panose="02010609060101010101" pitchFamily="49" charset="-122"/>
                <a:ea typeface="黑体" panose="02010609060101010101" pitchFamily="49" charset="-122"/>
                <a:cs typeface="楷体" panose="02010609060101010101" charset="-122"/>
              </a:rPr>
              <a:t>政治：甲午中日战争后帝国主义掀起瓜分中国狂潮，民族危机空前严重</a:t>
            </a:r>
            <a:endParaRPr lang="en-US" altLang="zh-CN" sz="2400" b="1" dirty="0" smtClean="0">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12" name="矩形 11"/>
          <p:cNvSpPr/>
          <p:nvPr/>
        </p:nvSpPr>
        <p:spPr>
          <a:xfrm>
            <a:off x="422031" y="5758763"/>
            <a:ext cx="11231154" cy="461665"/>
          </a:xfrm>
          <a:prstGeom prst="rect">
            <a:avLst/>
          </a:prstGeom>
        </p:spPr>
        <p:txBody>
          <a:bodyPr wrap="square">
            <a:spAutoFit/>
          </a:bodyPr>
          <a:lstStyle/>
          <a:p>
            <a:r>
              <a:rPr lang="en-US" altLang="zh-CN" sz="2400" b="1" dirty="0" smtClean="0">
                <a:latin typeface="黑体" panose="02010609060101010101" pitchFamily="49" charset="-122"/>
                <a:ea typeface="黑体" panose="02010609060101010101" pitchFamily="49" charset="-122"/>
                <a:cs typeface="楷体" panose="02010609060101010101" charset="-122"/>
              </a:rPr>
              <a:t>2.</a:t>
            </a:r>
            <a:r>
              <a:rPr lang="zh-CN" altLang="en-US" sz="2400" b="1" dirty="0" smtClean="0">
                <a:latin typeface="黑体" panose="02010609060101010101" pitchFamily="49" charset="-122"/>
                <a:ea typeface="黑体" panose="02010609060101010101" pitchFamily="49" charset="-122"/>
                <a:cs typeface="楷体" panose="02010609060101010101" charset="-122"/>
              </a:rPr>
              <a:t>依据课本</a:t>
            </a:r>
            <a:r>
              <a:rPr lang="en-US" altLang="zh-CN" sz="2400" b="1" dirty="0" smtClean="0">
                <a:latin typeface="黑体" panose="02010609060101010101" pitchFamily="49" charset="-122"/>
                <a:ea typeface="黑体" panose="02010609060101010101" pitchFamily="49" charset="-122"/>
                <a:cs typeface="楷体" panose="02010609060101010101" charset="-122"/>
              </a:rPr>
              <a:t>32</a:t>
            </a:r>
            <a:r>
              <a:rPr lang="zh-CN" altLang="en-US" sz="2400" b="1" dirty="0" smtClean="0">
                <a:latin typeface="黑体" panose="02010609060101010101" pitchFamily="49" charset="-122"/>
                <a:ea typeface="黑体" panose="02010609060101010101" pitchFamily="49" charset="-122"/>
                <a:cs typeface="楷体" panose="02010609060101010101" charset="-122"/>
              </a:rPr>
              <a:t>页</a:t>
            </a:r>
            <a:r>
              <a:rPr lang="en-US" altLang="zh-CN" sz="2400" b="1" dirty="0" smtClean="0">
                <a:latin typeface="黑体" panose="02010609060101010101" pitchFamily="49" charset="-122"/>
                <a:ea typeface="黑体" panose="02010609060101010101" pitchFamily="49" charset="-122"/>
                <a:cs typeface="楷体" panose="02010609060101010101" charset="-122"/>
              </a:rPr>
              <a:t>1</a:t>
            </a:r>
            <a:r>
              <a:rPr lang="zh-CN" altLang="en-US" sz="2400" b="1" dirty="0" smtClean="0">
                <a:latin typeface="黑体" panose="02010609060101010101" pitchFamily="49" charset="-122"/>
                <a:ea typeface="黑体" panose="02010609060101010101" pitchFamily="49" charset="-122"/>
                <a:cs typeface="楷体" panose="02010609060101010101" charset="-122"/>
              </a:rPr>
              <a:t>段指出戊戌变法的开始标志。</a:t>
            </a:r>
            <a:endParaRPr lang="en-US" altLang="zh-CN" sz="2400" b="1" dirty="0" smtClean="0">
              <a:latin typeface="黑体" panose="02010609060101010101" pitchFamily="49" charset="-122"/>
              <a:ea typeface="黑体" panose="02010609060101010101" pitchFamily="49" charset="-122"/>
              <a:cs typeface="楷体" panose="02010609060101010101"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7539" y="994598"/>
            <a:ext cx="11469327" cy="5262979"/>
          </a:xfrm>
          <a:prstGeom prst="rect">
            <a:avLst/>
          </a:prstGeom>
        </p:spPr>
        <p:txBody>
          <a:bodyPr wrap="square">
            <a:spAutoFit/>
          </a:bodyPr>
          <a:lstStyle/>
          <a:p>
            <a:pPr algn="just"/>
            <a:r>
              <a:rPr lang="zh-CN" altLang="en-US" sz="2400" b="1" dirty="0" smtClean="0">
                <a:latin typeface="黑体" panose="02010609060101010101" pitchFamily="49" charset="-122"/>
                <a:ea typeface="黑体" panose="02010609060101010101" pitchFamily="49" charset="-122"/>
              </a:rPr>
              <a:t>阅读材料，回答问题：</a:t>
            </a:r>
            <a:endParaRPr lang="en-US" altLang="zh-CN" sz="2400" b="1" dirty="0" smtClean="0">
              <a:latin typeface="黑体" panose="02010609060101010101" pitchFamily="49" charset="-122"/>
              <a:ea typeface="黑体" panose="02010609060101010101" pitchFamily="49" charset="-122"/>
            </a:endParaRPr>
          </a:p>
          <a:p>
            <a:pPr algn="just"/>
            <a:r>
              <a:rPr lang="zh-CN" altLang="en-US" sz="2400" b="1" dirty="0" smtClean="0">
                <a:latin typeface="黑体" panose="02010609060101010101" pitchFamily="49" charset="-122"/>
                <a:ea typeface="黑体" panose="02010609060101010101" pitchFamily="49" charset="-122"/>
              </a:rPr>
              <a:t>材料一   </a:t>
            </a:r>
            <a:r>
              <a:rPr lang="zh-CN" altLang="en-US" sz="2400" dirty="0" smtClean="0">
                <a:latin typeface="黑体" panose="02010609060101010101" pitchFamily="49" charset="-122"/>
                <a:ea typeface="黑体" panose="02010609060101010101" pitchFamily="49" charset="-122"/>
              </a:rPr>
              <a:t>戊戌变法在中国历史上第一次提出了由</a:t>
            </a:r>
            <a:r>
              <a:rPr lang="zh-CN" altLang="en-US" sz="2400" dirty="0" smtClean="0">
                <a:solidFill>
                  <a:srgbClr val="FF0000"/>
                </a:solidFill>
                <a:latin typeface="黑体" panose="02010609060101010101" pitchFamily="49" charset="-122"/>
                <a:ea typeface="黑体" panose="02010609060101010101" pitchFamily="49" charset="-122"/>
              </a:rPr>
              <a:t>传统</a:t>
            </a:r>
            <a:r>
              <a:rPr lang="zh-CN" altLang="en-US" sz="2400" dirty="0" smtClean="0">
                <a:latin typeface="黑体" panose="02010609060101010101" pitchFamily="49" charset="-122"/>
                <a:ea typeface="黑体" panose="02010609060101010101" pitchFamily="49" charset="-122"/>
              </a:rPr>
              <a:t>走向</a:t>
            </a:r>
            <a:r>
              <a:rPr lang="zh-CN" altLang="en-US" sz="2400" dirty="0" smtClean="0">
                <a:solidFill>
                  <a:srgbClr val="FF0000"/>
                </a:solidFill>
                <a:latin typeface="黑体" panose="02010609060101010101" pitchFamily="49" charset="-122"/>
                <a:ea typeface="黑体" panose="02010609060101010101" pitchFamily="49" charset="-122"/>
              </a:rPr>
              <a:t>现代</a:t>
            </a:r>
            <a:r>
              <a:rPr lang="zh-CN" altLang="en-US" sz="2400" dirty="0" smtClean="0">
                <a:latin typeface="黑体" panose="02010609060101010101" pitchFamily="49" charset="-122"/>
                <a:ea typeface="黑体" panose="02010609060101010101" pitchFamily="49" charset="-122"/>
              </a:rPr>
              <a:t>的系统方案。</a:t>
            </a:r>
            <a:r>
              <a:rPr lang="en-US" altLang="zh-CN" sz="2400" dirty="0" smtClean="0">
                <a:latin typeface="黑体" panose="02010609060101010101" pitchFamily="49" charset="-122"/>
                <a:ea typeface="黑体" panose="02010609060101010101" pitchFamily="49" charset="-122"/>
              </a:rPr>
              <a:t>……</a:t>
            </a:r>
            <a:endParaRPr lang="en-US" altLang="zh-CN" sz="2400" dirty="0" smtClean="0">
              <a:latin typeface="黑体" panose="02010609060101010101" pitchFamily="49" charset="-122"/>
              <a:ea typeface="黑体" panose="02010609060101010101" pitchFamily="49" charset="-122"/>
            </a:endParaRPr>
          </a:p>
          <a:p>
            <a:pPr algn="just"/>
            <a:r>
              <a:rPr lang="zh-CN" altLang="en-US" sz="2400" dirty="0" smtClean="0">
                <a:latin typeface="黑体" panose="02010609060101010101" pitchFamily="49" charset="-122"/>
                <a:ea typeface="黑体" panose="02010609060101010101" pitchFamily="49" charset="-122"/>
              </a:rPr>
              <a:t>倡导</a:t>
            </a:r>
            <a:r>
              <a:rPr lang="zh-CN" altLang="en-US" sz="2400" dirty="0" smtClean="0">
                <a:solidFill>
                  <a:srgbClr val="FF0000"/>
                </a:solidFill>
                <a:latin typeface="黑体" panose="02010609060101010101" pitchFamily="49" charset="-122"/>
                <a:ea typeface="黑体" panose="02010609060101010101" pitchFamily="49" charset="-122"/>
              </a:rPr>
              <a:t>博爱、平等、自由、人权</a:t>
            </a:r>
            <a:r>
              <a:rPr lang="zh-CN" altLang="en-US" sz="2400" dirty="0" smtClean="0">
                <a:latin typeface="黑体" panose="02010609060101010101" pitchFamily="49" charset="-122"/>
                <a:ea typeface="黑体" panose="02010609060101010101" pitchFamily="49" charset="-122"/>
              </a:rPr>
              <a:t>。这些思想观念并没有因戊戌变法的失败而消失其</a:t>
            </a:r>
            <a:r>
              <a:rPr lang="zh-CN" altLang="en-US" sz="2400" dirty="0" smtClean="0">
                <a:latin typeface="黑体" panose="02010609060101010101" pitchFamily="49" charset="-122"/>
                <a:ea typeface="黑体" panose="02010609060101010101" pitchFamily="49" charset="-122"/>
              </a:rPr>
              <a:t>影</a:t>
            </a:r>
            <a:endParaRPr lang="en-US" altLang="zh-CN" sz="2400" dirty="0" smtClean="0">
              <a:latin typeface="黑体" panose="02010609060101010101" pitchFamily="49" charset="-122"/>
              <a:ea typeface="黑体" panose="02010609060101010101" pitchFamily="49" charset="-122"/>
            </a:endParaRPr>
          </a:p>
          <a:p>
            <a:pPr algn="just"/>
            <a:r>
              <a:rPr lang="zh-CN" altLang="en-US" sz="2400" dirty="0" smtClean="0">
                <a:latin typeface="黑体" panose="02010609060101010101" pitchFamily="49" charset="-122"/>
                <a:ea typeface="黑体" panose="02010609060101010101" pitchFamily="49" charset="-122"/>
              </a:rPr>
              <a:t>响</a:t>
            </a:r>
            <a:r>
              <a:rPr lang="zh-CN" altLang="en-US" sz="2400" dirty="0" smtClean="0">
                <a:latin typeface="黑体" panose="02010609060101010101" pitchFamily="49" charset="-122"/>
                <a:ea typeface="黑体" panose="02010609060101010101" pitchFamily="49" charset="-122"/>
              </a:rPr>
              <a:t>，相反，更加深入人心。</a:t>
            </a:r>
            <a:r>
              <a:rPr lang="en-US" altLang="zh-CN" sz="2400" dirty="0" smtClean="0">
                <a:latin typeface="黑体" panose="02010609060101010101" pitchFamily="49" charset="-122"/>
                <a:ea typeface="黑体" panose="02010609060101010101" pitchFamily="49" charset="-122"/>
              </a:rPr>
              <a:t>…….</a:t>
            </a:r>
            <a:r>
              <a:rPr lang="zh-CN" altLang="en-US" sz="2400" dirty="0" smtClean="0">
                <a:solidFill>
                  <a:srgbClr val="FF0000"/>
                </a:solidFill>
                <a:latin typeface="黑体" panose="02010609060101010101" pitchFamily="49" charset="-122"/>
                <a:ea typeface="黑体" panose="02010609060101010101" pitchFamily="49" charset="-122"/>
              </a:rPr>
              <a:t>构成了中国现代化的逻辑起点。</a:t>
            </a:r>
            <a:endParaRPr lang="en-US" altLang="zh-CN" sz="2400" dirty="0" smtClean="0">
              <a:solidFill>
                <a:srgbClr val="FF0000"/>
              </a:solidFill>
              <a:latin typeface="黑体" panose="02010609060101010101" pitchFamily="49" charset="-122"/>
              <a:ea typeface="黑体" panose="02010609060101010101" pitchFamily="49" charset="-122"/>
            </a:endParaRPr>
          </a:p>
          <a:p>
            <a:pPr algn="r"/>
            <a:r>
              <a:rPr lang="en-US" altLang="zh-CN" sz="2400" dirty="0" smtClean="0">
                <a:solidFill>
                  <a:srgbClr val="FF0000"/>
                </a:solidFill>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颜炳 罡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戊戌变法与中国现代化进程</a:t>
            </a:r>
            <a:r>
              <a:rPr lang="en-US" altLang="zh-CN" sz="2400" dirty="0" smtClean="0">
                <a:latin typeface="黑体" panose="02010609060101010101" pitchFamily="49" charset="-122"/>
                <a:ea typeface="黑体" panose="02010609060101010101" pitchFamily="49" charset="-122"/>
              </a:rPr>
              <a:t>》</a:t>
            </a:r>
            <a:endParaRPr lang="en-US" altLang="zh-CN" sz="2400" dirty="0" smtClean="0">
              <a:latin typeface="黑体" panose="02010609060101010101" pitchFamily="49" charset="-122"/>
              <a:ea typeface="黑体" panose="02010609060101010101" pitchFamily="49" charset="-122"/>
            </a:endParaRPr>
          </a:p>
          <a:p>
            <a:pPr algn="r"/>
            <a:endParaRPr lang="en-US" altLang="zh-CN" sz="2400" dirty="0" smtClean="0">
              <a:latin typeface="黑体" panose="02010609060101010101" pitchFamily="49" charset="-122"/>
              <a:ea typeface="黑体" panose="02010609060101010101" pitchFamily="49" charset="-122"/>
            </a:endParaRPr>
          </a:p>
          <a:p>
            <a:pPr algn="just">
              <a:lnSpc>
                <a:spcPct val="150000"/>
              </a:lnSpc>
            </a:pPr>
            <a:endParaRPr lang="en-US" altLang="zh-CN" sz="2400" dirty="0" smtClean="0">
              <a:latin typeface="黑体" panose="02010609060101010101" pitchFamily="49" charset="-122"/>
              <a:ea typeface="黑体" panose="02010609060101010101" pitchFamily="49" charset="-122"/>
            </a:endParaRPr>
          </a:p>
          <a:p>
            <a:pPr algn="just">
              <a:lnSpc>
                <a:spcPct val="150000"/>
              </a:lnSpc>
            </a:pPr>
            <a:endParaRPr lang="en-US" altLang="zh-CN" sz="2400" dirty="0" smtClean="0">
              <a:latin typeface="黑体" panose="02010609060101010101" pitchFamily="49" charset="-122"/>
              <a:ea typeface="黑体" panose="02010609060101010101" pitchFamily="49" charset="-122"/>
            </a:endParaRPr>
          </a:p>
          <a:p>
            <a:pPr algn="just"/>
            <a:endParaRPr lang="en-US" altLang="zh-CN" sz="2400" dirty="0" smtClean="0">
              <a:latin typeface="黑体" panose="02010609060101010101" pitchFamily="49" charset="-122"/>
              <a:ea typeface="黑体" panose="02010609060101010101" pitchFamily="49" charset="-122"/>
            </a:endParaRPr>
          </a:p>
          <a:p>
            <a:pPr algn="just"/>
            <a:r>
              <a:rPr lang="en-US" altLang="zh-CN" sz="2400" dirty="0">
                <a:solidFill>
                  <a:srgbClr val="002060"/>
                </a:solidFill>
                <a:latin typeface="黑体" panose="02010609060101010101" pitchFamily="49" charset="-122"/>
                <a:ea typeface="黑体" panose="02010609060101010101" pitchFamily="49" charset="-122"/>
              </a:rPr>
              <a:t>1.</a:t>
            </a:r>
            <a:r>
              <a:rPr lang="zh-CN" altLang="en-US" sz="2400" dirty="0">
                <a:solidFill>
                  <a:srgbClr val="002060"/>
                </a:solidFill>
                <a:latin typeface="黑体" panose="02010609060101010101" pitchFamily="49" charset="-122"/>
                <a:ea typeface="黑体" panose="02010609060101010101" pitchFamily="49" charset="-122"/>
              </a:rPr>
              <a:t>依据课本</a:t>
            </a:r>
            <a:r>
              <a:rPr lang="en-US" altLang="zh-CN" sz="2400" dirty="0">
                <a:solidFill>
                  <a:srgbClr val="002060"/>
                </a:solidFill>
                <a:latin typeface="黑体" panose="02010609060101010101" pitchFamily="49" charset="-122"/>
                <a:ea typeface="黑体" panose="02010609060101010101" pitchFamily="49" charset="-122"/>
              </a:rPr>
              <a:t>32</a:t>
            </a:r>
            <a:r>
              <a:rPr lang="zh-CN" altLang="en-US" sz="2400" dirty="0">
                <a:solidFill>
                  <a:srgbClr val="002060"/>
                </a:solidFill>
                <a:latin typeface="黑体" panose="02010609060101010101" pitchFamily="49" charset="-122"/>
                <a:ea typeface="黑体" panose="02010609060101010101" pitchFamily="49" charset="-122"/>
              </a:rPr>
              <a:t>页</a:t>
            </a:r>
            <a:r>
              <a:rPr lang="en-US" altLang="zh-CN" sz="2400" dirty="0">
                <a:solidFill>
                  <a:srgbClr val="002060"/>
                </a:solidFill>
                <a:latin typeface="黑体" panose="02010609060101010101" pitchFamily="49" charset="-122"/>
                <a:ea typeface="黑体" panose="02010609060101010101" pitchFamily="49" charset="-122"/>
              </a:rPr>
              <a:t>1</a:t>
            </a:r>
            <a:r>
              <a:rPr lang="zh-CN" altLang="en-US" sz="2400" dirty="0">
                <a:solidFill>
                  <a:srgbClr val="002060"/>
                </a:solidFill>
                <a:latin typeface="黑体" panose="02010609060101010101" pitchFamily="49" charset="-122"/>
                <a:ea typeface="黑体" panose="02010609060101010101" pitchFamily="49" charset="-122"/>
              </a:rPr>
              <a:t>段，指出材料一“系统方案”涉及哪些方面的内容？</a:t>
            </a:r>
            <a:endParaRPr lang="en-US" altLang="zh-CN" sz="2400" dirty="0">
              <a:solidFill>
                <a:srgbClr val="002060"/>
              </a:solidFill>
              <a:latin typeface="黑体" panose="02010609060101010101" pitchFamily="49" charset="-122"/>
              <a:ea typeface="黑体" panose="02010609060101010101" pitchFamily="49" charset="-122"/>
            </a:endParaRPr>
          </a:p>
          <a:p>
            <a:pPr algn="just"/>
            <a:r>
              <a:rPr lang="en-US" altLang="zh-CN" sz="2400" dirty="0">
                <a:solidFill>
                  <a:srgbClr val="002060"/>
                </a:solidFill>
                <a:latin typeface="黑体" panose="02010609060101010101" pitchFamily="49" charset="-122"/>
                <a:ea typeface="黑体" panose="02010609060101010101" pitchFamily="49" charset="-122"/>
              </a:rPr>
              <a:t>2.</a:t>
            </a:r>
            <a:r>
              <a:rPr lang="zh-CN" altLang="en-US" sz="2400" dirty="0">
                <a:solidFill>
                  <a:srgbClr val="002060"/>
                </a:solidFill>
                <a:latin typeface="黑体" panose="02010609060101010101" pitchFamily="49" charset="-122"/>
                <a:ea typeface="黑体" panose="02010609060101010101" pitchFamily="49" charset="-122"/>
              </a:rPr>
              <a:t>依据课本</a:t>
            </a:r>
            <a:r>
              <a:rPr lang="en-US" altLang="zh-CN" sz="2400" dirty="0">
                <a:solidFill>
                  <a:srgbClr val="002060"/>
                </a:solidFill>
                <a:latin typeface="黑体" panose="02010609060101010101" pitchFamily="49" charset="-122"/>
                <a:ea typeface="黑体" panose="02010609060101010101" pitchFamily="49" charset="-122"/>
              </a:rPr>
              <a:t>32</a:t>
            </a:r>
            <a:r>
              <a:rPr lang="zh-CN" altLang="en-US" sz="2400" dirty="0">
                <a:solidFill>
                  <a:srgbClr val="002060"/>
                </a:solidFill>
                <a:latin typeface="黑体" panose="02010609060101010101" pitchFamily="49" charset="-122"/>
                <a:ea typeface="黑体" panose="02010609060101010101" pitchFamily="49" charset="-122"/>
              </a:rPr>
              <a:t>页</a:t>
            </a:r>
            <a:r>
              <a:rPr lang="en-US" altLang="zh-CN" sz="2400" dirty="0">
                <a:solidFill>
                  <a:srgbClr val="002060"/>
                </a:solidFill>
                <a:latin typeface="黑体" panose="02010609060101010101" pitchFamily="49" charset="-122"/>
                <a:ea typeface="黑体" panose="02010609060101010101" pitchFamily="49" charset="-122"/>
              </a:rPr>
              <a:t>1</a:t>
            </a:r>
            <a:r>
              <a:rPr lang="zh-CN" altLang="en-US" sz="2400" dirty="0">
                <a:solidFill>
                  <a:srgbClr val="002060"/>
                </a:solidFill>
                <a:latin typeface="黑体" panose="02010609060101010101" pitchFamily="49" charset="-122"/>
                <a:ea typeface="黑体" panose="02010609060101010101" pitchFamily="49" charset="-122"/>
              </a:rPr>
              <a:t>段结合材料一分析戊戌变法的性质并指出最能体现这一性质的具体“方案”。</a:t>
            </a:r>
            <a:endParaRPr lang="en-US" altLang="zh-CN" sz="2400" dirty="0">
              <a:solidFill>
                <a:srgbClr val="002060"/>
              </a:solidFill>
              <a:latin typeface="黑体" panose="02010609060101010101" pitchFamily="49" charset="-122"/>
              <a:ea typeface="黑体" panose="02010609060101010101" pitchFamily="49" charset="-122"/>
            </a:endParaRPr>
          </a:p>
          <a:p>
            <a:pPr algn="just"/>
            <a:r>
              <a:rPr lang="en-US" altLang="zh-CN" sz="2400" dirty="0">
                <a:solidFill>
                  <a:srgbClr val="002060"/>
                </a:solidFill>
                <a:latin typeface="黑体" panose="02010609060101010101" pitchFamily="49" charset="-122"/>
                <a:ea typeface="黑体" panose="02010609060101010101" pitchFamily="49" charset="-122"/>
              </a:rPr>
              <a:t>3.</a:t>
            </a:r>
            <a:r>
              <a:rPr lang="zh-CN" altLang="en-US" sz="2400" dirty="0">
                <a:solidFill>
                  <a:srgbClr val="002060"/>
                </a:solidFill>
                <a:latin typeface="黑体" panose="02010609060101010101" pitchFamily="49" charset="-122"/>
                <a:ea typeface="黑体" panose="02010609060101010101" pitchFamily="49" charset="-122"/>
              </a:rPr>
              <a:t>依据上述材料分析戊戌变法对中国社会产生的影响。并用戊戌变法的相关内容说明。</a:t>
            </a:r>
            <a:endParaRPr lang="en-US" altLang="zh-CN" sz="2400" dirty="0">
              <a:solidFill>
                <a:srgbClr val="002060"/>
              </a:solidFill>
              <a:latin typeface="黑体" panose="02010609060101010101" pitchFamily="49" charset="-122"/>
              <a:ea typeface="黑体" panose="02010609060101010101" pitchFamily="49" charset="-122"/>
            </a:endParaRPr>
          </a:p>
        </p:txBody>
      </p:sp>
      <p:sp>
        <p:nvSpPr>
          <p:cNvPr id="4" name="TextBox 3"/>
          <p:cNvSpPr txBox="1"/>
          <p:nvPr/>
        </p:nvSpPr>
        <p:spPr>
          <a:xfrm>
            <a:off x="8502555" y="191070"/>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合作探究</a:t>
            </a:r>
            <a:endParaRPr lang="zh-CN" altLang="en-US" sz="2800" b="1" dirty="0">
              <a:solidFill>
                <a:srgbClr val="002060"/>
              </a:solidFill>
              <a:ea typeface="黑体" panose="02010609060101010101" pitchFamily="49" charset="-122"/>
            </a:endParaRPr>
          </a:p>
        </p:txBody>
      </p:sp>
      <p:sp>
        <p:nvSpPr>
          <p:cNvPr id="5" name="文本框 3"/>
          <p:cNvSpPr txBox="1"/>
          <p:nvPr>
            <p:custDataLst>
              <p:tags r:id="rId1"/>
            </p:custDataLst>
          </p:nvPr>
        </p:nvSpPr>
        <p:spPr>
          <a:xfrm>
            <a:off x="367538" y="2878958"/>
            <a:ext cx="11242825" cy="1865126"/>
          </a:xfrm>
          <a:prstGeom prst="rect">
            <a:avLst/>
          </a:prstGeom>
          <a:noFill/>
        </p:spPr>
        <p:txBody>
          <a:bodyPr wrap="square" rtlCol="0">
            <a:spAutoFit/>
          </a:bodyPr>
          <a:lstStyle/>
          <a:p>
            <a:pPr algn="just">
              <a:lnSpc>
                <a:spcPct val="120000"/>
              </a:lnSpc>
            </a:pPr>
            <a:r>
              <a:rPr lang="zh-CN" altLang="en-US" sz="2400" b="1" dirty="0" smtClean="0">
                <a:latin typeface="黑体" panose="02010609060101010101" pitchFamily="49" charset="-122"/>
                <a:ea typeface="黑体" panose="02010609060101010101" pitchFamily="49" charset="-122"/>
                <a:sym typeface="+mn-ea"/>
              </a:rPr>
              <a:t>材料二 </a:t>
            </a:r>
            <a:r>
              <a:rPr lang="zh-CN" altLang="en-US" sz="2400" dirty="0" smtClean="0">
                <a:latin typeface="黑体" panose="02010609060101010101" pitchFamily="49" charset="-122"/>
                <a:ea typeface="黑体" panose="02010609060101010101" pitchFamily="49" charset="-122"/>
                <a:sym typeface="+mn-ea"/>
              </a:rPr>
              <a:t>“百日维新”</a:t>
            </a:r>
            <a:r>
              <a:rPr lang="zh-CN" altLang="en-US" sz="2400" dirty="0">
                <a:latin typeface="黑体" panose="02010609060101010101" pitchFamily="49" charset="-122"/>
                <a:ea typeface="黑体" panose="02010609060101010101" pitchFamily="49" charset="-122"/>
                <a:sym typeface="+mn-ea"/>
              </a:rPr>
              <a:t>虽然失败了，但它毕竟触动了传统的中国政治体制，为现代国家的建立作出了有益的尝试。以后发生的历次革命运</a:t>
            </a:r>
            <a:r>
              <a:rPr lang="zh-CN" altLang="en-US" sz="2400" dirty="0" smtClean="0">
                <a:latin typeface="黑体" panose="02010609060101010101" pitchFamily="49" charset="-122"/>
                <a:ea typeface="黑体" panose="02010609060101010101" pitchFamily="49" charset="-122"/>
                <a:sym typeface="+mn-ea"/>
              </a:rPr>
              <a:t>动，从近</a:t>
            </a:r>
            <a:r>
              <a:rPr lang="zh-CN" altLang="en-US" sz="2400" dirty="0">
                <a:latin typeface="黑体" panose="02010609060101010101" pitchFamily="49" charset="-122"/>
                <a:ea typeface="黑体" panose="02010609060101010101" pitchFamily="49" charset="-122"/>
                <a:sym typeface="+mn-ea"/>
              </a:rPr>
              <a:t>代</a:t>
            </a:r>
            <a:r>
              <a:rPr lang="zh-CN" altLang="en-US" sz="2400" dirty="0" smtClean="0">
                <a:latin typeface="黑体" panose="02010609060101010101" pitchFamily="49" charset="-122"/>
                <a:ea typeface="黑体" panose="02010609060101010101" pitchFamily="49" charset="-122"/>
                <a:sym typeface="+mn-ea"/>
              </a:rPr>
              <a:t>化的</a:t>
            </a:r>
            <a:r>
              <a:rPr lang="zh-CN" altLang="en-US" sz="2400" dirty="0">
                <a:latin typeface="黑体" panose="02010609060101010101" pitchFamily="49" charset="-122"/>
                <a:ea typeface="黑体" panose="02010609060101010101" pitchFamily="49" charset="-122"/>
                <a:sym typeface="+mn-ea"/>
              </a:rPr>
              <a:t>进程看，</a:t>
            </a:r>
            <a:r>
              <a:rPr lang="zh-CN" altLang="en-US" sz="2400" dirty="0" smtClean="0">
                <a:latin typeface="黑体" panose="02010609060101010101" pitchFamily="49" charset="-122"/>
                <a:ea typeface="黑体" panose="02010609060101010101" pitchFamily="49" charset="-122"/>
                <a:sym typeface="+mn-ea"/>
              </a:rPr>
              <a:t>都与</a:t>
            </a:r>
            <a:r>
              <a:rPr lang="zh-CN" altLang="en-US" sz="2400" dirty="0">
                <a:latin typeface="黑体" panose="02010609060101010101" pitchFamily="49" charset="-122"/>
                <a:ea typeface="黑体" panose="02010609060101010101" pitchFamily="49" charset="-122"/>
                <a:sym typeface="+mn-ea"/>
              </a:rPr>
              <a:t>戊戌变法有着历史的连续性，史学界才会把戊戌变法视作近代中国现代化</a:t>
            </a:r>
            <a:r>
              <a:rPr lang="zh-CN" altLang="en-US" sz="2400" dirty="0" smtClean="0">
                <a:latin typeface="黑体" panose="02010609060101010101" pitchFamily="49" charset="-122"/>
                <a:ea typeface="黑体" panose="02010609060101010101" pitchFamily="49" charset="-122"/>
                <a:sym typeface="+mn-ea"/>
              </a:rPr>
              <a:t>进程的</a:t>
            </a:r>
            <a:r>
              <a:rPr lang="zh-CN" altLang="en-US" sz="2400" dirty="0">
                <a:latin typeface="黑体" panose="02010609060101010101" pitchFamily="49" charset="-122"/>
                <a:ea typeface="黑体" panose="02010609060101010101" pitchFamily="49" charset="-122"/>
                <a:sym typeface="+mn-ea"/>
              </a:rPr>
              <a:t>起点</a:t>
            </a:r>
            <a:r>
              <a:rPr lang="zh-CN" altLang="en-US" sz="2400" dirty="0" smtClean="0">
                <a:latin typeface="黑体" panose="02010609060101010101" pitchFamily="49" charset="-122"/>
                <a:ea typeface="黑体" panose="02010609060101010101" pitchFamily="49" charset="-122"/>
                <a:sym typeface="+mn-ea"/>
              </a:rPr>
              <a:t>。                   </a:t>
            </a:r>
            <a:r>
              <a:rPr lang="zh-CN" altLang="en-US" sz="2400" dirty="0" smtClean="0">
                <a:latin typeface="黑体" panose="02010609060101010101" pitchFamily="49" charset="-122"/>
                <a:ea typeface="黑体" panose="02010609060101010101" pitchFamily="49" charset="-122"/>
                <a:sym typeface="+mn-ea"/>
              </a:rPr>
              <a:t> </a:t>
            </a:r>
            <a:r>
              <a:rPr lang="zh-CN" altLang="en-US" sz="2400" dirty="0" smtClean="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摘编自《回顾戊戌重温历史》（《光明日报》）</a:t>
            </a:r>
            <a:endParaRPr lang="zh-CN" altLang="en-US" sz="2400" dirty="0">
              <a:latin typeface="黑体" panose="02010609060101010101" pitchFamily="49" charset="-122"/>
              <a:ea typeface="黑体" panose="02010609060101010101" pitchFamily="49" charset="-122"/>
            </a:endParaRPr>
          </a:p>
        </p:txBody>
      </p:sp>
      <p:sp>
        <p:nvSpPr>
          <p:cNvPr id="7" name="TextBox 6"/>
          <p:cNvSpPr txBox="1"/>
          <p:nvPr/>
        </p:nvSpPr>
        <p:spPr>
          <a:xfrm>
            <a:off x="3330055" y="191070"/>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高潮</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戊戌变法</a:t>
            </a:r>
            <a:endParaRPr lang="zh-CN" altLang="en-US" sz="2800" b="1" dirty="0">
              <a:solidFill>
                <a:srgbClr val="002060"/>
              </a:solidFill>
              <a:ea typeface="黑体" panose="02010609060101010101" pitchFamily="49" charset="-122"/>
            </a:endParaRPr>
          </a:p>
        </p:txBody>
      </p:sp>
    </p:spTree>
    <p:custDataLst>
      <p:tags r:id="rId2"/>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486645" y="1264322"/>
          <a:ext cx="11278852" cy="4197858"/>
        </p:xfrm>
        <a:graphic>
          <a:graphicData uri="http://schemas.openxmlformats.org/drawingml/2006/table">
            <a:tbl>
              <a:tblPr firstRow="1" bandRow="1">
                <a:tableStyleId>{5C22544A-7EE6-4342-B048-85BDC9FD1C3A}</a:tableStyleId>
              </a:tblPr>
              <a:tblGrid>
                <a:gridCol w="991940"/>
                <a:gridCol w="5770206"/>
                <a:gridCol w="4516706"/>
              </a:tblGrid>
              <a:tr h="566420">
                <a:tc>
                  <a:txBody>
                    <a:bodyPr/>
                    <a:lstStyle/>
                    <a:p>
                      <a:pPr algn="ctr">
                        <a:lnSpc>
                          <a:spcPct val="120000"/>
                        </a:lnSpc>
                        <a:buNone/>
                      </a:pPr>
                      <a:r>
                        <a:rPr lang="zh-CN" altLang="en-US" sz="2600" dirty="0">
                          <a:solidFill>
                            <a:schemeClr val="tx1"/>
                          </a:solidFill>
                          <a:latin typeface="黑体" panose="02010609060101010101" pitchFamily="49" charset="-122"/>
                          <a:ea typeface="黑体" panose="02010609060101010101" pitchFamily="49" charset="-122"/>
                        </a:rPr>
                        <a:t>类别</a:t>
                      </a:r>
                      <a:endParaRPr lang="zh-CN" altLang="en-US" sz="2600" dirty="0">
                        <a:solidFill>
                          <a:schemeClr val="tx1"/>
                        </a:solidFill>
                        <a:latin typeface="黑体" panose="02010609060101010101" pitchFamily="49" charset="-122"/>
                        <a:ea typeface="黑体" panose="02010609060101010101" pitchFamily="49" charset="-122"/>
                      </a:endParaRPr>
                    </a:p>
                  </a:txBody>
                  <a:tcP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solidFill>
                      <a:schemeClr val="accent2">
                        <a:lumMod val="40000"/>
                        <a:lumOff val="60000"/>
                      </a:schemeClr>
                    </a:solidFill>
                  </a:tcPr>
                </a:tc>
                <a:tc>
                  <a:txBody>
                    <a:bodyPr/>
                    <a:lstStyle/>
                    <a:p>
                      <a:pPr algn="ctr">
                        <a:lnSpc>
                          <a:spcPct val="120000"/>
                        </a:lnSpc>
                        <a:buNone/>
                      </a:pPr>
                      <a:r>
                        <a:rPr lang="zh-CN" altLang="en-US" sz="2600">
                          <a:solidFill>
                            <a:schemeClr val="tx1"/>
                          </a:solidFill>
                          <a:latin typeface="黑体" panose="02010609060101010101" pitchFamily="49" charset="-122"/>
                          <a:ea typeface="黑体" panose="02010609060101010101" pitchFamily="49" charset="-122"/>
                        </a:rPr>
                        <a:t>变法内容</a:t>
                      </a:r>
                      <a:endParaRPr lang="zh-CN" altLang="en-US" sz="2600">
                        <a:solidFill>
                          <a:schemeClr val="tx1"/>
                        </a:solidFill>
                        <a:latin typeface="黑体" panose="02010609060101010101" pitchFamily="49" charset="-122"/>
                        <a:ea typeface="黑体" panose="02010609060101010101" pitchFamily="49" charset="-122"/>
                      </a:endParaRPr>
                    </a:p>
                  </a:txBody>
                  <a:tcP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solidFill>
                      <a:schemeClr val="accent2">
                        <a:lumMod val="40000"/>
                        <a:lumOff val="60000"/>
                      </a:schemeClr>
                    </a:solidFill>
                  </a:tcPr>
                </a:tc>
                <a:tc>
                  <a:txBody>
                    <a:bodyPr/>
                    <a:lstStyle/>
                    <a:p>
                      <a:pPr algn="ctr">
                        <a:lnSpc>
                          <a:spcPct val="120000"/>
                        </a:lnSpc>
                        <a:buNone/>
                      </a:pPr>
                      <a:r>
                        <a:rPr lang="zh-CN" altLang="en-US" sz="2600">
                          <a:solidFill>
                            <a:schemeClr val="tx1"/>
                          </a:solidFill>
                          <a:latin typeface="黑体" panose="02010609060101010101" pitchFamily="49" charset="-122"/>
                          <a:ea typeface="黑体" panose="02010609060101010101" pitchFamily="49" charset="-122"/>
                        </a:rPr>
                        <a:t>积极作用</a:t>
                      </a:r>
                      <a:endParaRPr lang="zh-CN" altLang="en-US" sz="2600">
                        <a:solidFill>
                          <a:schemeClr val="tx1"/>
                        </a:solidFill>
                        <a:latin typeface="黑体" panose="02010609060101010101" pitchFamily="49" charset="-122"/>
                        <a:ea typeface="黑体" panose="02010609060101010101" pitchFamily="49" charset="-122"/>
                      </a:endParaRPr>
                    </a:p>
                  </a:txBody>
                  <a:tcP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solidFill>
                      <a:schemeClr val="accent2">
                        <a:lumMod val="40000"/>
                        <a:lumOff val="60000"/>
                      </a:schemeClr>
                    </a:solidFill>
                  </a:tcPr>
                </a:tc>
              </a:tr>
              <a:tr h="672465">
                <a:tc>
                  <a:txBody>
                    <a:bodyPr/>
                    <a:lstStyle/>
                    <a:p>
                      <a:pPr algn="ctr">
                        <a:buNone/>
                      </a:pPr>
                      <a:r>
                        <a:rPr lang="zh-CN" altLang="en-US" sz="2600" b="1" dirty="0">
                          <a:solidFill>
                            <a:schemeClr val="tx1"/>
                          </a:solidFill>
                          <a:latin typeface="黑体" panose="02010609060101010101" pitchFamily="49" charset="-122"/>
                          <a:ea typeface="黑体" panose="02010609060101010101" pitchFamily="49" charset="-122"/>
                          <a:cs typeface="楷体" panose="02010609060101010101" charset="-122"/>
                        </a:rPr>
                        <a:t>政治</a:t>
                      </a:r>
                      <a:endParaRPr lang="zh-CN" altLang="en-US" sz="2600" b="1" dirty="0">
                        <a:solidFill>
                          <a:schemeClr val="tx1"/>
                        </a:solidFill>
                        <a:latin typeface="黑体" panose="02010609060101010101" pitchFamily="49" charset="-122"/>
                        <a:ea typeface="黑体" panose="02010609060101010101" pitchFamily="49" charset="-122"/>
                        <a:cs typeface="楷体" panose="02010609060101010101"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rgbClr val="C00000"/>
                        </a:solidFill>
                        <a:latin typeface="黑体" panose="02010609060101010101" pitchFamily="49" charset="-122"/>
                        <a:ea typeface="黑体" panose="02010609060101010101" pitchFamily="49" charset="-122"/>
                        <a:cs typeface="楷体" panose="02010609060101010101"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chemeClr val="tx1"/>
                        </a:solidFill>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1148715">
                <a:tc>
                  <a:txBody>
                    <a:bodyPr/>
                    <a:lstStyle/>
                    <a:p>
                      <a:pPr marL="0" algn="ctr" defTabSz="914400" rtl="0" eaLnBrk="1" latinLnBrk="0" hangingPunct="1">
                        <a:buNone/>
                      </a:pPr>
                      <a:r>
                        <a:rPr lang="zh-CN" altLang="en-US" sz="2600" b="1" kern="1200" dirty="0">
                          <a:solidFill>
                            <a:schemeClr val="tx1"/>
                          </a:solidFill>
                          <a:latin typeface="黑体" panose="02010609060101010101" pitchFamily="49" charset="-122"/>
                          <a:ea typeface="黑体" panose="02010609060101010101" pitchFamily="49" charset="-122"/>
                          <a:cs typeface="+mn-cs"/>
                        </a:rPr>
                        <a:t>经济</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marL="0" algn="ctr" defTabSz="914400" rtl="0" eaLnBrk="1" latinLnBrk="0" hangingPunct="1">
                        <a:buNone/>
                      </a:pP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chemeClr val="tx1"/>
                        </a:solidFill>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1137285">
                <a:tc>
                  <a:txBody>
                    <a:bodyPr/>
                    <a:lstStyle/>
                    <a:p>
                      <a:pPr marL="0" algn="ctr" defTabSz="914400" rtl="0" eaLnBrk="1" latinLnBrk="0" hangingPunct="1">
                        <a:buNone/>
                      </a:pPr>
                      <a:r>
                        <a:rPr lang="zh-CN" altLang="en-US" sz="2600" b="1" kern="1200" dirty="0">
                          <a:solidFill>
                            <a:schemeClr val="tx1"/>
                          </a:solidFill>
                          <a:latin typeface="黑体" panose="02010609060101010101" pitchFamily="49" charset="-122"/>
                          <a:ea typeface="黑体" panose="02010609060101010101" pitchFamily="49" charset="-122"/>
                          <a:cs typeface="+mn-cs"/>
                        </a:rPr>
                        <a:t>文化</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chemeClr val="tx1"/>
                        </a:solidFill>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r h="672465">
                <a:tc>
                  <a:txBody>
                    <a:bodyPr/>
                    <a:lstStyle/>
                    <a:p>
                      <a:pPr marL="0" algn="ctr" defTabSz="914400" rtl="0" eaLnBrk="1" latinLnBrk="0" hangingPunct="1">
                        <a:buNone/>
                      </a:pPr>
                      <a:r>
                        <a:rPr lang="zh-CN" altLang="en-US" sz="2600" b="1" kern="1200" dirty="0">
                          <a:solidFill>
                            <a:schemeClr val="tx1"/>
                          </a:solidFill>
                          <a:latin typeface="黑体" panose="02010609060101010101" pitchFamily="49" charset="-122"/>
                          <a:ea typeface="黑体" panose="02010609060101010101" pitchFamily="49" charset="-122"/>
                          <a:cs typeface="+mn-cs"/>
                        </a:rPr>
                        <a:t>军事</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rgbClr val="C00000"/>
                        </a:solidFill>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c>
                  <a:txBody>
                    <a:bodyPr/>
                    <a:lstStyle/>
                    <a:p>
                      <a:pPr algn="ctr">
                        <a:buNone/>
                      </a:pPr>
                      <a:endParaRPr lang="zh-CN" altLang="en-US" sz="2600" dirty="0">
                        <a:solidFill>
                          <a:schemeClr val="tx1"/>
                        </a:solidFill>
                        <a:latin typeface="黑体" panose="02010609060101010101" pitchFamily="49" charset="-122"/>
                        <a:ea typeface="黑体" panose="02010609060101010101" pitchFamily="49" charset="-122"/>
                      </a:endParaRPr>
                    </a:p>
                  </a:txBody>
                  <a:tcPr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lnTlToBr>
                      <a:noFill/>
                    </a:lnTlToBr>
                    <a:lnBlToTr>
                      <a:noFill/>
                    </a:lnBlToTr>
                    <a:noFill/>
                  </a:tcPr>
                </a:tc>
              </a:tr>
            </a:tbl>
          </a:graphicData>
        </a:graphic>
      </p:graphicFrame>
      <p:sp>
        <p:nvSpPr>
          <p:cNvPr id="3" name="文本框 7"/>
          <p:cNvSpPr txBox="1"/>
          <p:nvPr>
            <p:custDataLst>
              <p:tags r:id="rId2"/>
            </p:custDataLst>
          </p:nvPr>
        </p:nvSpPr>
        <p:spPr>
          <a:xfrm>
            <a:off x="1492485" y="1990127"/>
            <a:ext cx="5629824" cy="377825"/>
          </a:xfrm>
          <a:prstGeom prst="rect">
            <a:avLst/>
          </a:prstGeom>
          <a:noFill/>
        </p:spPr>
        <p:txBody>
          <a:bodyPr wrap="square" rtlCol="0" anchor="t">
            <a:noAutofit/>
          </a:bodyPr>
          <a:lstStyle/>
          <a:p>
            <a:pPr algn="ctr"/>
            <a:r>
              <a:rPr lang="zh-CN" altLang="en-US" sz="2600" b="1" dirty="0">
                <a:latin typeface="黑体" panose="02010609060101010101" pitchFamily="49" charset="-122"/>
                <a:ea typeface="黑体" panose="02010609060101010101" pitchFamily="49" charset="-122"/>
              </a:rPr>
              <a:t>裁撤冗官冗员，允许官民上书言事</a:t>
            </a:r>
            <a:endParaRPr lang="zh-CN" altLang="en-US" sz="2600" b="1" dirty="0">
              <a:latin typeface="黑体" panose="02010609060101010101" pitchFamily="49" charset="-122"/>
              <a:ea typeface="黑体" panose="02010609060101010101" pitchFamily="49" charset="-122"/>
            </a:endParaRPr>
          </a:p>
        </p:txBody>
      </p:sp>
      <p:sp>
        <p:nvSpPr>
          <p:cNvPr id="4" name="矩形 3"/>
          <p:cNvSpPr/>
          <p:nvPr>
            <p:custDataLst>
              <p:tags r:id="rId3"/>
            </p:custDataLst>
          </p:nvPr>
        </p:nvSpPr>
        <p:spPr>
          <a:xfrm>
            <a:off x="7030955" y="1918372"/>
            <a:ext cx="4643844" cy="492443"/>
          </a:xfrm>
          <a:prstGeom prst="rect">
            <a:avLst/>
          </a:prstGeom>
        </p:spPr>
        <p:txBody>
          <a:bodyPr wrap="square">
            <a:spAutoFit/>
          </a:bodyPr>
          <a:lstStyle/>
          <a:p>
            <a:pPr algn="ctr"/>
            <a:r>
              <a:rPr lang="zh-CN" altLang="en-US" sz="2600" b="1" dirty="0">
                <a:latin typeface="黑体" panose="02010609060101010101" pitchFamily="49" charset="-122"/>
                <a:ea typeface="黑体" panose="02010609060101010101" pitchFamily="49" charset="-122"/>
                <a:sym typeface="+mn-ea"/>
              </a:rPr>
              <a:t>有利于</a:t>
            </a:r>
            <a:r>
              <a:rPr lang="zh-CN" altLang="en-US" sz="2600" b="1" dirty="0" smtClean="0">
                <a:latin typeface="黑体" panose="02010609060101010101" pitchFamily="49" charset="-122"/>
                <a:ea typeface="黑体" panose="02010609060101010101" pitchFamily="49" charset="-122"/>
                <a:sym typeface="+mn-ea"/>
              </a:rPr>
              <a:t>资产阶级</a:t>
            </a:r>
            <a:r>
              <a:rPr lang="zh-CN" altLang="en-US" sz="2600" b="1" dirty="0">
                <a:latin typeface="黑体" panose="02010609060101010101" pitchFamily="49" charset="-122"/>
                <a:ea typeface="黑体" panose="02010609060101010101" pitchFamily="49" charset="-122"/>
                <a:sym typeface="+mn-ea"/>
              </a:rPr>
              <a:t>参政</a:t>
            </a:r>
            <a:endParaRPr lang="zh-CN" altLang="en-US" sz="2600" b="1" dirty="0">
              <a:latin typeface="黑体" panose="02010609060101010101" pitchFamily="49" charset="-122"/>
              <a:ea typeface="黑体" panose="02010609060101010101" pitchFamily="49" charset="-122"/>
              <a:sym typeface="+mn-ea"/>
            </a:endParaRPr>
          </a:p>
        </p:txBody>
      </p:sp>
      <p:sp>
        <p:nvSpPr>
          <p:cNvPr id="5" name="矩形 4"/>
          <p:cNvSpPr/>
          <p:nvPr>
            <p:custDataLst>
              <p:tags r:id="rId4"/>
            </p:custDataLst>
          </p:nvPr>
        </p:nvSpPr>
        <p:spPr>
          <a:xfrm>
            <a:off x="1554714" y="2642907"/>
            <a:ext cx="5873505" cy="953135"/>
          </a:xfrm>
          <a:prstGeom prst="rect">
            <a:avLst/>
          </a:prstGeom>
        </p:spPr>
        <p:txBody>
          <a:bodyPr wrap="square">
            <a:spAutoFit/>
          </a:bodyPr>
          <a:lstStyle/>
          <a:p>
            <a:pPr lvl="0" algn="ctr"/>
            <a:r>
              <a:rPr lang="en-US" altLang="zh-CN" sz="2800" b="1" dirty="0">
                <a:solidFill>
                  <a:prstClr val="black"/>
                </a:solidFill>
                <a:latin typeface="黑体" panose="02010609060101010101" pitchFamily="49" charset="-122"/>
                <a:ea typeface="黑体" panose="02010609060101010101" pitchFamily="49" charset="-122"/>
                <a:cs typeface="楷体" panose="02010609060101010101" charset="-122"/>
              </a:rPr>
              <a:t> </a:t>
            </a:r>
            <a:r>
              <a:rPr lang="zh-CN" altLang="en-US" sz="2600" b="1" dirty="0">
                <a:latin typeface="黑体" panose="02010609060101010101" pitchFamily="49" charset="-122"/>
                <a:ea typeface="黑体" panose="02010609060101010101" pitchFamily="49" charset="-122"/>
              </a:rPr>
              <a:t>鼓励私人兴办工矿企业，</a:t>
            </a:r>
            <a:endParaRPr lang="zh-CN" altLang="en-US" sz="2600" b="1" dirty="0">
              <a:latin typeface="黑体" panose="02010609060101010101" pitchFamily="49" charset="-122"/>
              <a:ea typeface="黑体" panose="02010609060101010101" pitchFamily="49" charset="-122"/>
            </a:endParaRPr>
          </a:p>
          <a:p>
            <a:pPr lvl="0" algn="ctr"/>
            <a:r>
              <a:rPr lang="zh-CN" altLang="en-US" sz="2600" b="1" dirty="0">
                <a:latin typeface="黑体" panose="02010609060101010101" pitchFamily="49" charset="-122"/>
                <a:ea typeface="黑体" panose="02010609060101010101" pitchFamily="49" charset="-122"/>
              </a:rPr>
              <a:t>发展农工商业；改革财政</a:t>
            </a:r>
            <a:endParaRPr lang="zh-CN" altLang="en-US" sz="2600" b="1" dirty="0">
              <a:latin typeface="黑体" panose="02010609060101010101" pitchFamily="49" charset="-122"/>
              <a:ea typeface="黑体" panose="02010609060101010101" pitchFamily="49" charset="-122"/>
            </a:endParaRPr>
          </a:p>
        </p:txBody>
      </p:sp>
      <p:sp>
        <p:nvSpPr>
          <p:cNvPr id="6" name="矩形 5"/>
          <p:cNvSpPr/>
          <p:nvPr>
            <p:custDataLst>
              <p:tags r:id="rId5"/>
            </p:custDataLst>
          </p:nvPr>
        </p:nvSpPr>
        <p:spPr>
          <a:xfrm>
            <a:off x="7172643" y="2804052"/>
            <a:ext cx="4575899" cy="492443"/>
          </a:xfrm>
          <a:prstGeom prst="rect">
            <a:avLst/>
          </a:prstGeom>
        </p:spPr>
        <p:txBody>
          <a:bodyPr wrap="square">
            <a:spAutoFit/>
          </a:bodyPr>
          <a:lstStyle/>
          <a:p>
            <a:pPr algn="ctr"/>
            <a:r>
              <a:rPr lang="zh-CN" altLang="en-US" sz="2600" b="1" dirty="0">
                <a:latin typeface="黑体" panose="02010609060101010101" pitchFamily="49" charset="-122"/>
                <a:ea typeface="黑体" panose="02010609060101010101" pitchFamily="49" charset="-122"/>
                <a:sym typeface="+mn-ea"/>
              </a:rPr>
              <a:t>促进中国民族资本主义的发展</a:t>
            </a:r>
            <a:endParaRPr lang="zh-CN" altLang="en-US" sz="2600" b="1" dirty="0">
              <a:latin typeface="黑体" panose="02010609060101010101" pitchFamily="49" charset="-122"/>
              <a:ea typeface="黑体" panose="02010609060101010101" pitchFamily="49" charset="-122"/>
              <a:sym typeface="+mn-ea"/>
            </a:endParaRPr>
          </a:p>
        </p:txBody>
      </p:sp>
      <p:sp>
        <p:nvSpPr>
          <p:cNvPr id="7" name="矩形 6"/>
          <p:cNvSpPr/>
          <p:nvPr>
            <p:custDataLst>
              <p:tags r:id="rId6"/>
            </p:custDataLst>
          </p:nvPr>
        </p:nvSpPr>
        <p:spPr>
          <a:xfrm>
            <a:off x="1381994" y="4036732"/>
            <a:ext cx="6053617" cy="521970"/>
          </a:xfrm>
          <a:prstGeom prst="rect">
            <a:avLst/>
          </a:prstGeom>
        </p:spPr>
        <p:txBody>
          <a:bodyPr wrap="square">
            <a:spAutoFit/>
          </a:bodyPr>
          <a:lstStyle/>
          <a:p>
            <a:pPr lvl="0" algn="ctr"/>
            <a:r>
              <a:rPr lang="zh-CN" altLang="en-US" sz="2600" b="1" dirty="0">
                <a:latin typeface="黑体" panose="02010609060101010101" pitchFamily="49" charset="-122"/>
                <a:ea typeface="黑体" panose="02010609060101010101" pitchFamily="49" charset="-122"/>
              </a:rPr>
              <a:t>废八股，改试策论，开办</a:t>
            </a:r>
            <a:r>
              <a:rPr lang="zh-CN" altLang="en-US" sz="2800" b="1" dirty="0">
                <a:solidFill>
                  <a:srgbClr val="FF0000"/>
                </a:solidFill>
                <a:latin typeface="黑体" panose="02010609060101010101" pitchFamily="49" charset="-122"/>
                <a:ea typeface="黑体" panose="02010609060101010101" pitchFamily="49" charset="-122"/>
                <a:cs typeface="欧阳询书法字体" panose="02000600000000000000" pitchFamily="2" charset="-122"/>
              </a:rPr>
              <a:t>新式学堂</a:t>
            </a:r>
            <a:endParaRPr lang="zh-CN" altLang="en-US" sz="2800" b="1" dirty="0">
              <a:solidFill>
                <a:srgbClr val="FF0000"/>
              </a:solidFill>
              <a:latin typeface="黑体" panose="02010609060101010101" pitchFamily="49" charset="-122"/>
              <a:ea typeface="黑体" panose="02010609060101010101" pitchFamily="49" charset="-122"/>
              <a:cs typeface="欧阳询书法字体" panose="02000600000000000000" pitchFamily="2" charset="-122"/>
            </a:endParaRPr>
          </a:p>
        </p:txBody>
      </p:sp>
      <p:sp>
        <p:nvSpPr>
          <p:cNvPr id="8" name="矩形 7"/>
          <p:cNvSpPr/>
          <p:nvPr>
            <p:custDataLst>
              <p:tags r:id="rId7"/>
            </p:custDataLst>
          </p:nvPr>
        </p:nvSpPr>
        <p:spPr>
          <a:xfrm>
            <a:off x="7285011" y="3821467"/>
            <a:ext cx="4351162" cy="892552"/>
          </a:xfrm>
          <a:prstGeom prst="rect">
            <a:avLst/>
          </a:prstGeom>
        </p:spPr>
        <p:txBody>
          <a:bodyPr wrap="square">
            <a:spAutoFit/>
          </a:bodyPr>
          <a:lstStyle/>
          <a:p>
            <a:pPr algn="ctr"/>
            <a:r>
              <a:rPr lang="zh-CN" altLang="en-US" sz="2600" b="1" dirty="0">
                <a:latin typeface="黑体" panose="02010609060101010101" pitchFamily="49" charset="-122"/>
                <a:ea typeface="黑体" panose="02010609060101010101" pitchFamily="49" charset="-122"/>
                <a:sym typeface="+mn-ea"/>
              </a:rPr>
              <a:t>有利于西方</a:t>
            </a:r>
            <a:r>
              <a:rPr lang="zh-CN" altLang="en-US" sz="2600" b="1" dirty="0" smtClean="0">
                <a:latin typeface="黑体" panose="02010609060101010101" pitchFamily="49" charset="-122"/>
                <a:ea typeface="黑体" panose="02010609060101010101" pitchFamily="49" charset="-122"/>
                <a:sym typeface="+mn-ea"/>
              </a:rPr>
              <a:t>先进技术</a:t>
            </a:r>
            <a:r>
              <a:rPr lang="zh-CN" altLang="en-US" sz="2600" b="1" dirty="0">
                <a:latin typeface="黑体" panose="02010609060101010101" pitchFamily="49" charset="-122"/>
                <a:ea typeface="黑体" panose="02010609060101010101" pitchFamily="49" charset="-122"/>
                <a:sym typeface="+mn-ea"/>
              </a:rPr>
              <a:t>和资产阶级思想的</a:t>
            </a:r>
            <a:r>
              <a:rPr lang="zh-CN" altLang="en-US" sz="2600" b="1" dirty="0" smtClean="0">
                <a:latin typeface="黑体" panose="02010609060101010101" pitchFamily="49" charset="-122"/>
                <a:ea typeface="黑体" panose="02010609060101010101" pitchFamily="49" charset="-122"/>
                <a:sym typeface="+mn-ea"/>
              </a:rPr>
              <a:t>传播</a:t>
            </a:r>
            <a:endParaRPr lang="zh-CN" altLang="en-US" sz="2600" b="1" dirty="0" smtClean="0">
              <a:latin typeface="黑体" panose="02010609060101010101" pitchFamily="49" charset="-122"/>
              <a:ea typeface="黑体" panose="02010609060101010101" pitchFamily="49" charset="-122"/>
              <a:sym typeface="+mn-ea"/>
            </a:endParaRPr>
          </a:p>
        </p:txBody>
      </p:sp>
      <p:sp>
        <p:nvSpPr>
          <p:cNvPr id="9" name="文本框 14"/>
          <p:cNvSpPr txBox="1"/>
          <p:nvPr>
            <p:custDataLst>
              <p:tags r:id="rId8"/>
            </p:custDataLst>
          </p:nvPr>
        </p:nvSpPr>
        <p:spPr>
          <a:xfrm>
            <a:off x="1489310" y="4901602"/>
            <a:ext cx="5629824" cy="377825"/>
          </a:xfrm>
          <a:prstGeom prst="rect">
            <a:avLst/>
          </a:prstGeom>
          <a:noFill/>
        </p:spPr>
        <p:txBody>
          <a:bodyPr wrap="square" rtlCol="0" anchor="t">
            <a:noAutofit/>
          </a:bodyPr>
          <a:lstStyle/>
          <a:p>
            <a:pPr algn="ctr"/>
            <a:r>
              <a:rPr lang="zh-CN" altLang="en-US" sz="2600" b="1" dirty="0">
                <a:latin typeface="黑体" panose="02010609060101010101" pitchFamily="49" charset="-122"/>
                <a:ea typeface="黑体" panose="02010609060101010101" pitchFamily="49" charset="-122"/>
              </a:rPr>
              <a:t>裁减绿营，训练新式军队</a:t>
            </a:r>
            <a:endParaRPr lang="zh-CN" altLang="en-US" sz="2600" b="1" dirty="0">
              <a:latin typeface="黑体" panose="02010609060101010101" pitchFamily="49" charset="-122"/>
              <a:ea typeface="黑体" panose="02010609060101010101" pitchFamily="49" charset="-122"/>
            </a:endParaRPr>
          </a:p>
        </p:txBody>
      </p:sp>
      <p:sp>
        <p:nvSpPr>
          <p:cNvPr id="10" name="矩形 9"/>
          <p:cNvSpPr/>
          <p:nvPr>
            <p:custDataLst>
              <p:tags r:id="rId9"/>
            </p:custDataLst>
          </p:nvPr>
        </p:nvSpPr>
        <p:spPr>
          <a:xfrm>
            <a:off x="7124984" y="4891178"/>
            <a:ext cx="4455786" cy="492443"/>
          </a:xfrm>
          <a:prstGeom prst="rect">
            <a:avLst/>
          </a:prstGeom>
        </p:spPr>
        <p:txBody>
          <a:bodyPr wrap="square">
            <a:spAutoFit/>
          </a:bodyPr>
          <a:lstStyle/>
          <a:p>
            <a:pPr algn="ctr"/>
            <a:r>
              <a:rPr lang="zh-CN" altLang="en-US" sz="2600" b="1" dirty="0" smtClean="0">
                <a:latin typeface="黑体" panose="02010609060101010101" pitchFamily="49" charset="-122"/>
                <a:ea typeface="黑体" panose="02010609060101010101" pitchFamily="49" charset="-122"/>
                <a:sym typeface="+mn-ea"/>
              </a:rPr>
              <a:t>有利于增强军事</a:t>
            </a:r>
            <a:r>
              <a:rPr lang="zh-CN" altLang="en-US" sz="2600" b="1" dirty="0">
                <a:latin typeface="黑体" panose="02010609060101010101" pitchFamily="49" charset="-122"/>
                <a:ea typeface="黑体" panose="02010609060101010101" pitchFamily="49" charset="-122"/>
                <a:sym typeface="+mn-ea"/>
              </a:rPr>
              <a:t>实力</a:t>
            </a:r>
            <a:endParaRPr lang="zh-CN" altLang="en-US" sz="2600" b="1" dirty="0">
              <a:latin typeface="黑体" panose="02010609060101010101" pitchFamily="49" charset="-122"/>
              <a:ea typeface="黑体" panose="02010609060101010101" pitchFamily="49" charset="-122"/>
              <a:sym typeface="+mn-ea"/>
            </a:endParaRPr>
          </a:p>
        </p:txBody>
      </p:sp>
      <p:sp>
        <p:nvSpPr>
          <p:cNvPr id="11" name="圆角矩形 10"/>
          <p:cNvSpPr/>
          <p:nvPr/>
        </p:nvSpPr>
        <p:spPr>
          <a:xfrm>
            <a:off x="519742" y="1815153"/>
            <a:ext cx="914400" cy="72333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2" name="圆角矩形 11"/>
          <p:cNvSpPr/>
          <p:nvPr/>
        </p:nvSpPr>
        <p:spPr>
          <a:xfrm>
            <a:off x="533389" y="2688609"/>
            <a:ext cx="914400" cy="72333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3" name="圆角矩形 12"/>
          <p:cNvSpPr/>
          <p:nvPr/>
        </p:nvSpPr>
        <p:spPr>
          <a:xfrm>
            <a:off x="519741" y="3875964"/>
            <a:ext cx="914400" cy="72333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4" name="圆角矩形 13"/>
          <p:cNvSpPr/>
          <p:nvPr/>
        </p:nvSpPr>
        <p:spPr>
          <a:xfrm>
            <a:off x="533389" y="4790364"/>
            <a:ext cx="914400" cy="61414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5" name="矩形 14"/>
          <p:cNvSpPr/>
          <p:nvPr>
            <p:custDataLst>
              <p:tags r:id="rId10"/>
            </p:custDataLst>
          </p:nvPr>
        </p:nvSpPr>
        <p:spPr>
          <a:xfrm>
            <a:off x="1655945" y="5704970"/>
            <a:ext cx="8649905" cy="521970"/>
          </a:xfrm>
          <a:prstGeom prst="rect">
            <a:avLst/>
          </a:prstGeom>
          <a:solidFill>
            <a:schemeClr val="accent3">
              <a:lumMod val="40000"/>
              <a:lumOff val="60000"/>
            </a:schemeClr>
          </a:solidFill>
        </p:spPr>
        <p:txBody>
          <a:bodyPr wrap="square" lIns="91440" tIns="45720" rIns="91440" bIns="45720">
            <a:spAutoFit/>
          </a:bodyPr>
          <a:lstStyle/>
          <a:p>
            <a:pPr algn="ctr"/>
            <a:r>
              <a:rPr lang="zh-CN" altLang="en-US" sz="2800" b="1" spc="50" dirty="0" smtClean="0">
                <a:ln w="0"/>
                <a:latin typeface="黑体" panose="02010609060101010101" pitchFamily="49" charset="-122"/>
                <a:ea typeface="黑体" panose="02010609060101010101" pitchFamily="49" charset="-122"/>
              </a:rPr>
              <a:t>性质：一场自上而下</a:t>
            </a:r>
            <a:r>
              <a:rPr lang="zh-CN" altLang="en-US" sz="2800" b="1" spc="50" dirty="0">
                <a:ln w="0"/>
                <a:latin typeface="黑体" panose="02010609060101010101" pitchFamily="49" charset="-122"/>
                <a:ea typeface="黑体" panose="02010609060101010101" pitchFamily="49" charset="-122"/>
              </a:rPr>
              <a:t>的资产阶级性质的改良运动</a:t>
            </a:r>
            <a:endParaRPr lang="zh-CN" altLang="en-US" sz="2800" b="1" cap="none" spc="50" dirty="0">
              <a:ln w="0"/>
              <a:latin typeface="黑体" panose="02010609060101010101" pitchFamily="49" charset="-122"/>
              <a:ea typeface="黑体" panose="02010609060101010101" pitchFamily="49" charset="-122"/>
            </a:endParaRPr>
          </a:p>
        </p:txBody>
      </p:sp>
      <p:sp>
        <p:nvSpPr>
          <p:cNvPr id="16" name="线形标注 2 15"/>
          <p:cNvSpPr/>
          <p:nvPr/>
        </p:nvSpPr>
        <p:spPr>
          <a:xfrm>
            <a:off x="1597914" y="5665080"/>
            <a:ext cx="8702863" cy="612648"/>
          </a:xfrm>
          <a:prstGeom prst="borderCallout2">
            <a:avLst>
              <a:gd name="adj1" fmla="val 30231"/>
              <a:gd name="adj2" fmla="val -1059"/>
              <a:gd name="adj3" fmla="val 39416"/>
              <a:gd name="adj4" fmla="val 467"/>
              <a:gd name="adj5" fmla="val -375771"/>
              <a:gd name="adj6" fmla="val -2086"/>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pic>
        <p:nvPicPr>
          <p:cNvPr id="21" name="Picture 5" descr="京师大学堂牌匾"/>
          <p:cNvPicPr>
            <a:picLocks noChangeAspect="1" noChangeArrowheads="1"/>
          </p:cNvPicPr>
          <p:nvPr>
            <p:custDataLst>
              <p:tags r:id="rId11"/>
            </p:custDataLst>
          </p:nvPr>
        </p:nvPicPr>
        <p:blipFill>
          <a:blip r:embed="rId12" cstate="print">
            <a:extLst>
              <a:ext uri="{28A0092B-C50C-407E-A947-70E740481C1C}">
                <a14:useLocalDpi xmlns:a14="http://schemas.microsoft.com/office/drawing/2010/main" val="0"/>
              </a:ext>
            </a:extLst>
          </a:blip>
          <a:stretch>
            <a:fillRect/>
          </a:stretch>
        </p:blipFill>
        <p:spPr bwMode="auto">
          <a:xfrm>
            <a:off x="7407561" y="1854675"/>
            <a:ext cx="3081867" cy="34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7"/>
          <p:cNvSpPr txBox="1">
            <a:spLocks noChangeArrowheads="1"/>
          </p:cNvSpPr>
          <p:nvPr>
            <p:custDataLst>
              <p:tags r:id="rId13"/>
            </p:custDataLst>
          </p:nvPr>
        </p:nvSpPr>
        <p:spPr bwMode="auto">
          <a:xfrm>
            <a:off x="5448191" y="1911992"/>
            <a:ext cx="2093383" cy="369332"/>
          </a:xfrm>
          <a:prstGeom prst="rect">
            <a:avLst/>
          </a:prstGeom>
          <a:noFill/>
          <a:ln w="9525">
            <a:noFill/>
            <a:miter lim="800000"/>
          </a:ln>
          <a:effectLst/>
        </p:spPr>
        <p:txBody>
          <a:bodyPr wrap="square">
            <a:spAutoFit/>
          </a:bodyPr>
          <a:lstStyle/>
          <a:p>
            <a:pPr defTabSz="1219200">
              <a:defRPr/>
            </a:pPr>
            <a:endParaRPr kumimoji="1" lang="en-US" altLang="zh-CN" b="1" dirty="0">
              <a:solidFill>
                <a:srgbClr val="EA0202"/>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24" name="Text Box 8"/>
          <p:cNvSpPr txBox="1">
            <a:spLocks noChangeArrowheads="1"/>
          </p:cNvSpPr>
          <p:nvPr>
            <p:custDataLst>
              <p:tags r:id="rId14"/>
            </p:custDataLst>
          </p:nvPr>
        </p:nvSpPr>
        <p:spPr bwMode="auto">
          <a:xfrm>
            <a:off x="7435142" y="4964188"/>
            <a:ext cx="3081867" cy="335208"/>
          </a:xfrm>
          <a:prstGeom prst="rect">
            <a:avLst/>
          </a:prstGeom>
          <a:solidFill>
            <a:schemeClr val="bg2">
              <a:lumMod val="95000"/>
            </a:schemeClr>
          </a:solidFill>
          <a:ln w="9525">
            <a:noFill/>
            <a:miter lim="800000"/>
          </a:ln>
          <a:effectLst/>
        </p:spPr>
        <p:txBody>
          <a:bodyPr wrap="square">
            <a:noAutofit/>
          </a:bodyPr>
          <a:lstStyle/>
          <a:p>
            <a:pPr algn="ctr" defTabSz="1219200">
              <a:spcBef>
                <a:spcPct val="50000"/>
              </a:spcBef>
              <a:defRPr/>
            </a:pPr>
            <a:r>
              <a:rPr kumimoji="1" lang="zh-CN" altLang="en-US" sz="20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京师大学堂牌匾</a:t>
            </a:r>
            <a:endParaRPr kumimoji="1" lang="zh-CN" altLang="en-US" sz="2000" b="1" dirty="0">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26" name="矩形 25"/>
          <p:cNvSpPr/>
          <p:nvPr>
            <p:custDataLst>
              <p:tags r:id="rId15"/>
            </p:custDataLst>
          </p:nvPr>
        </p:nvSpPr>
        <p:spPr>
          <a:xfrm>
            <a:off x="196215" y="5614035"/>
            <a:ext cx="11667490" cy="1165225"/>
          </a:xfrm>
          <a:prstGeom prst="rect">
            <a:avLst/>
          </a:prstGeom>
        </p:spPr>
        <p:txBody>
          <a:bodyPr wrap="square" lIns="121917" tIns="60958" rIns="121917" bIns="60958">
            <a:noAutofit/>
          </a:bodyPr>
          <a:lstStyle/>
          <a:p>
            <a:r>
              <a:rPr lang="en-US" altLang="zh-CN" sz="2400" b="1" dirty="0">
                <a:solidFill>
                  <a:schemeClr val="tx1">
                    <a:lumMod val="75000"/>
                    <a:lumOff val="25000"/>
                  </a:schemeClr>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    </a:t>
            </a:r>
            <a:endParaRPr lang="zh-CN" altLang="en-US" sz="2400" b="1" dirty="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2" name="TextBox 21"/>
          <p:cNvSpPr txBox="1"/>
          <p:nvPr/>
        </p:nvSpPr>
        <p:spPr>
          <a:xfrm>
            <a:off x="8256896" y="19244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sp>
        <p:nvSpPr>
          <p:cNvPr id="27" name="TextBox 26"/>
          <p:cNvSpPr txBox="1"/>
          <p:nvPr/>
        </p:nvSpPr>
        <p:spPr>
          <a:xfrm>
            <a:off x="3330055" y="191070"/>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高潮</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戊戌变法</a:t>
            </a:r>
            <a:endParaRPr lang="zh-CN" altLang="en-US" sz="2800" b="1" dirty="0">
              <a:solidFill>
                <a:srgbClr val="002060"/>
              </a:solidFill>
              <a:ea typeface="黑体" panose="02010609060101010101" pitchFamily="49" charset="-122"/>
            </a:endParaRPr>
          </a:p>
        </p:txBody>
      </p:sp>
    </p:spTree>
    <p:custDataLst>
      <p:tags r:id="rId1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dissolve">
                                      <p:cBhvr>
                                        <p:cTn id="22" dur="500"/>
                                        <p:tgtEl>
                                          <p:spTgt spid="2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dissolv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xit" presetSubtype="0" fill="hold" nodeType="clickEffect">
                                  <p:stCondLst>
                                    <p:cond delay="0"/>
                                  </p:stCondLst>
                                  <p:childTnLst>
                                    <p:animEffect transition="out" filter="dissolve">
                                      <p:cBhvr>
                                        <p:cTn id="29" dur="500"/>
                                        <p:tgtEl>
                                          <p:spTgt spid="21"/>
                                        </p:tgtEl>
                                      </p:cBhvr>
                                    </p:animEffect>
                                    <p:set>
                                      <p:cBhvr>
                                        <p:cTn id="30" dur="1" fill="hold">
                                          <p:stCondLst>
                                            <p:cond delay="499"/>
                                          </p:stCondLst>
                                        </p:cTn>
                                        <p:tgtEl>
                                          <p:spTgt spid="21"/>
                                        </p:tgtEl>
                                        <p:attrNameLst>
                                          <p:attrName>style.visibility</p:attrName>
                                        </p:attrNameLst>
                                      </p:cBhvr>
                                      <p:to>
                                        <p:strVal val="hidden"/>
                                      </p:to>
                                    </p:set>
                                  </p:childTnLst>
                                </p:cTn>
                              </p:par>
                              <p:par>
                                <p:cTn id="31" presetID="9" presetClass="exit" presetSubtype="0" fill="hold" grpId="1" nodeType="withEffect">
                                  <p:stCondLst>
                                    <p:cond delay="0"/>
                                  </p:stCondLst>
                                  <p:childTnLst>
                                    <p:animEffect transition="out" filter="dissolve">
                                      <p:cBhvr>
                                        <p:cTn id="32" dur="500"/>
                                        <p:tgtEl>
                                          <p:spTgt spid="24"/>
                                        </p:tgtEl>
                                      </p:cBhvr>
                                    </p:animEffect>
                                    <p:set>
                                      <p:cBhvr>
                                        <p:cTn id="33" dur="1" fill="hold">
                                          <p:stCondLst>
                                            <p:cond delay="499"/>
                                          </p:stCondLst>
                                        </p:cTn>
                                        <p:tgtEl>
                                          <p:spTgt spid="2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dissolv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24" grpId="0" animBg="1"/>
      <p:bldP spid="2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5973" y="1028451"/>
            <a:ext cx="11484449" cy="5262979"/>
          </a:xfrm>
          <a:prstGeom prst="rect">
            <a:avLst/>
          </a:prstGeom>
        </p:spPr>
        <p:txBody>
          <a:bodyPr wrap="square">
            <a:spAutoFit/>
          </a:bodyPr>
          <a:lstStyle/>
          <a:p>
            <a:pPr algn="just"/>
            <a:r>
              <a:rPr lang="zh-CN" altLang="en-US" sz="2400" b="1" dirty="0" smtClean="0">
                <a:latin typeface="黑体" panose="02010609060101010101" pitchFamily="49" charset="-122"/>
                <a:ea typeface="黑体" panose="02010609060101010101" pitchFamily="49" charset="-122"/>
              </a:rPr>
              <a:t>阅读材料，回答问题：</a:t>
            </a:r>
            <a:endParaRPr lang="en-US" altLang="zh-CN" sz="2400" b="1" dirty="0" smtClean="0">
              <a:latin typeface="黑体" panose="02010609060101010101" pitchFamily="49" charset="-122"/>
              <a:ea typeface="黑体" panose="02010609060101010101" pitchFamily="49" charset="-122"/>
            </a:endParaRPr>
          </a:p>
          <a:p>
            <a:pPr algn="just"/>
            <a:r>
              <a:rPr lang="zh-CN" altLang="en-US" sz="2400" b="1" dirty="0" smtClean="0">
                <a:latin typeface="黑体" panose="02010609060101010101" pitchFamily="49" charset="-122"/>
                <a:ea typeface="黑体" panose="02010609060101010101" pitchFamily="49" charset="-122"/>
              </a:rPr>
              <a:t>材料一   </a:t>
            </a:r>
            <a:r>
              <a:rPr lang="zh-CN" altLang="en-US" sz="2400" dirty="0" smtClean="0">
                <a:latin typeface="黑体" panose="02010609060101010101" pitchFamily="49" charset="-122"/>
                <a:ea typeface="黑体" panose="02010609060101010101" pitchFamily="49" charset="-122"/>
              </a:rPr>
              <a:t>戊戌变法在中国历史上第一次提出了由</a:t>
            </a:r>
            <a:r>
              <a:rPr lang="zh-CN" altLang="en-US" sz="2400" dirty="0" smtClean="0">
                <a:solidFill>
                  <a:srgbClr val="FF0000"/>
                </a:solidFill>
                <a:latin typeface="黑体" panose="02010609060101010101" pitchFamily="49" charset="-122"/>
                <a:ea typeface="黑体" panose="02010609060101010101" pitchFamily="49" charset="-122"/>
              </a:rPr>
              <a:t>传统</a:t>
            </a:r>
            <a:r>
              <a:rPr lang="zh-CN" altLang="en-US" sz="2400" dirty="0" smtClean="0">
                <a:latin typeface="黑体" panose="02010609060101010101" pitchFamily="49" charset="-122"/>
                <a:ea typeface="黑体" panose="02010609060101010101" pitchFamily="49" charset="-122"/>
              </a:rPr>
              <a:t>走向</a:t>
            </a:r>
            <a:r>
              <a:rPr lang="zh-CN" altLang="en-US" sz="2400" dirty="0" smtClean="0">
                <a:solidFill>
                  <a:srgbClr val="FF0000"/>
                </a:solidFill>
                <a:latin typeface="黑体" panose="02010609060101010101" pitchFamily="49" charset="-122"/>
                <a:ea typeface="黑体" panose="02010609060101010101" pitchFamily="49" charset="-122"/>
              </a:rPr>
              <a:t>现代</a:t>
            </a:r>
            <a:r>
              <a:rPr lang="zh-CN" altLang="en-US" sz="2400" dirty="0" smtClean="0">
                <a:latin typeface="黑体" panose="02010609060101010101" pitchFamily="49" charset="-122"/>
                <a:ea typeface="黑体" panose="02010609060101010101" pitchFamily="49" charset="-122"/>
              </a:rPr>
              <a:t>的系统方案。</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倡导</a:t>
            </a:r>
            <a:r>
              <a:rPr lang="zh-CN" altLang="en-US" sz="2400" dirty="0" smtClean="0">
                <a:solidFill>
                  <a:srgbClr val="FF0000"/>
                </a:solidFill>
                <a:latin typeface="黑体" panose="02010609060101010101" pitchFamily="49" charset="-122"/>
                <a:ea typeface="黑体" panose="02010609060101010101" pitchFamily="49" charset="-122"/>
              </a:rPr>
              <a:t>博爱、平等、自由、人权</a:t>
            </a:r>
            <a:r>
              <a:rPr lang="zh-CN" altLang="en-US" sz="2400" dirty="0" smtClean="0">
                <a:latin typeface="黑体" panose="02010609060101010101" pitchFamily="49" charset="-122"/>
                <a:ea typeface="黑体" panose="02010609060101010101" pitchFamily="49" charset="-122"/>
              </a:rPr>
              <a:t>。这些思想观念并没有因戊戌变法的失败而消失其影响，相反，更加深入人心。</a:t>
            </a:r>
            <a:r>
              <a:rPr lang="en-US" altLang="zh-CN" sz="2400" dirty="0" smtClean="0">
                <a:latin typeface="黑体" panose="02010609060101010101" pitchFamily="49" charset="-122"/>
                <a:ea typeface="黑体" panose="02010609060101010101" pitchFamily="49" charset="-122"/>
              </a:rPr>
              <a:t>…….</a:t>
            </a:r>
            <a:r>
              <a:rPr lang="zh-CN" altLang="en-US" sz="2400" dirty="0" smtClean="0">
                <a:solidFill>
                  <a:srgbClr val="FF0000"/>
                </a:solidFill>
                <a:latin typeface="黑体" panose="02010609060101010101" pitchFamily="49" charset="-122"/>
                <a:ea typeface="黑体" panose="02010609060101010101" pitchFamily="49" charset="-122"/>
              </a:rPr>
              <a:t>构成了中国现代化的逻辑起点。</a:t>
            </a:r>
            <a:endParaRPr lang="en-US" altLang="zh-CN" sz="2400" dirty="0" smtClean="0">
              <a:solidFill>
                <a:srgbClr val="FF0000"/>
              </a:solidFill>
              <a:latin typeface="黑体" panose="02010609060101010101" pitchFamily="49" charset="-122"/>
              <a:ea typeface="黑体" panose="02010609060101010101" pitchFamily="49" charset="-122"/>
            </a:endParaRPr>
          </a:p>
          <a:p>
            <a:pPr algn="r"/>
            <a:r>
              <a:rPr lang="en-US" altLang="zh-CN" sz="2400" dirty="0" smtClean="0">
                <a:solidFill>
                  <a:srgbClr val="FF0000"/>
                </a:solidFill>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颜炳 罡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戊戌变法与中国现代化进程</a:t>
            </a:r>
            <a:r>
              <a:rPr lang="en-US" altLang="zh-CN" sz="2400" dirty="0" smtClean="0">
                <a:latin typeface="黑体" panose="02010609060101010101" pitchFamily="49" charset="-122"/>
                <a:ea typeface="黑体" panose="02010609060101010101" pitchFamily="49" charset="-122"/>
              </a:rPr>
              <a:t>》</a:t>
            </a:r>
            <a:endParaRPr lang="en-US" altLang="zh-CN" sz="2400" dirty="0" smtClean="0">
              <a:latin typeface="黑体" panose="02010609060101010101" pitchFamily="49" charset="-122"/>
              <a:ea typeface="黑体" panose="02010609060101010101" pitchFamily="49" charset="-122"/>
            </a:endParaRPr>
          </a:p>
          <a:p>
            <a:pPr algn="just"/>
            <a:endParaRPr lang="en-US" altLang="zh-CN" sz="2400" dirty="0" smtClean="0">
              <a:latin typeface="黑体" panose="02010609060101010101" pitchFamily="49" charset="-122"/>
              <a:ea typeface="黑体" panose="02010609060101010101" pitchFamily="49" charset="-122"/>
            </a:endParaRPr>
          </a:p>
          <a:p>
            <a:pPr algn="just">
              <a:lnSpc>
                <a:spcPct val="150000"/>
              </a:lnSpc>
            </a:pPr>
            <a:endParaRPr lang="en-US" altLang="zh-CN" sz="2400" dirty="0" smtClean="0">
              <a:latin typeface="黑体" panose="02010609060101010101" pitchFamily="49" charset="-122"/>
              <a:ea typeface="黑体" panose="02010609060101010101" pitchFamily="49" charset="-122"/>
            </a:endParaRPr>
          </a:p>
          <a:p>
            <a:pPr algn="just">
              <a:lnSpc>
                <a:spcPct val="150000"/>
              </a:lnSpc>
            </a:pPr>
            <a:endParaRPr lang="en-US" altLang="zh-CN" sz="2400" dirty="0" smtClean="0">
              <a:latin typeface="黑体" panose="02010609060101010101" pitchFamily="49" charset="-122"/>
              <a:ea typeface="黑体" panose="02010609060101010101" pitchFamily="49" charset="-122"/>
            </a:endParaRPr>
          </a:p>
          <a:p>
            <a:pPr algn="just"/>
            <a:endParaRPr lang="en-US" altLang="zh-CN" sz="2400" dirty="0" smtClean="0">
              <a:latin typeface="黑体" panose="02010609060101010101" pitchFamily="49" charset="-122"/>
              <a:ea typeface="黑体" panose="02010609060101010101" pitchFamily="49" charset="-122"/>
            </a:endParaRPr>
          </a:p>
          <a:p>
            <a:pPr algn="just"/>
            <a:r>
              <a:rPr lang="en-US" altLang="zh-CN" sz="2400" dirty="0" smtClean="0">
                <a:solidFill>
                  <a:srgbClr val="002060"/>
                </a:solidFill>
                <a:latin typeface="黑体" panose="02010609060101010101" pitchFamily="49" charset="-122"/>
                <a:ea typeface="黑体" panose="02010609060101010101" pitchFamily="49" charset="-122"/>
              </a:rPr>
              <a:t>1.</a:t>
            </a:r>
            <a:r>
              <a:rPr lang="zh-CN" altLang="en-US" sz="2400" dirty="0" smtClean="0">
                <a:solidFill>
                  <a:srgbClr val="002060"/>
                </a:solidFill>
                <a:latin typeface="黑体" panose="02010609060101010101" pitchFamily="49" charset="-122"/>
                <a:ea typeface="黑体" panose="02010609060101010101" pitchFamily="49" charset="-122"/>
              </a:rPr>
              <a:t>依据课本</a:t>
            </a:r>
            <a:r>
              <a:rPr lang="en-US" altLang="zh-CN" sz="2400" dirty="0" smtClean="0">
                <a:solidFill>
                  <a:srgbClr val="002060"/>
                </a:solidFill>
                <a:latin typeface="黑体" panose="02010609060101010101" pitchFamily="49" charset="-122"/>
                <a:ea typeface="黑体" panose="02010609060101010101" pitchFamily="49" charset="-122"/>
              </a:rPr>
              <a:t>32</a:t>
            </a:r>
            <a:r>
              <a:rPr lang="zh-CN" altLang="en-US" sz="2400" dirty="0" smtClean="0">
                <a:solidFill>
                  <a:srgbClr val="002060"/>
                </a:solidFill>
                <a:latin typeface="黑体" panose="02010609060101010101" pitchFamily="49" charset="-122"/>
                <a:ea typeface="黑体" panose="02010609060101010101" pitchFamily="49" charset="-122"/>
              </a:rPr>
              <a:t>页</a:t>
            </a:r>
            <a:r>
              <a:rPr lang="en-US" altLang="zh-CN" sz="2400" dirty="0" smtClean="0">
                <a:solidFill>
                  <a:srgbClr val="002060"/>
                </a:solidFill>
                <a:latin typeface="黑体" panose="02010609060101010101" pitchFamily="49" charset="-122"/>
                <a:ea typeface="黑体" panose="02010609060101010101" pitchFamily="49" charset="-122"/>
              </a:rPr>
              <a:t>1</a:t>
            </a:r>
            <a:r>
              <a:rPr lang="zh-CN" altLang="en-US" sz="2400" dirty="0" smtClean="0">
                <a:solidFill>
                  <a:srgbClr val="002060"/>
                </a:solidFill>
                <a:latin typeface="黑体" panose="02010609060101010101" pitchFamily="49" charset="-122"/>
                <a:ea typeface="黑体" panose="02010609060101010101" pitchFamily="49" charset="-122"/>
              </a:rPr>
              <a:t>段，指出材料一“系统方案”涉及哪些方面的内容？</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r>
              <a:rPr lang="en-US" altLang="zh-CN" sz="2400" dirty="0" smtClean="0">
                <a:solidFill>
                  <a:srgbClr val="002060"/>
                </a:solidFill>
                <a:latin typeface="黑体" panose="02010609060101010101" pitchFamily="49" charset="-122"/>
                <a:ea typeface="黑体" panose="02010609060101010101" pitchFamily="49" charset="-122"/>
              </a:rPr>
              <a:t>2.</a:t>
            </a:r>
            <a:r>
              <a:rPr lang="zh-CN" altLang="en-US" sz="2400" dirty="0" smtClean="0">
                <a:solidFill>
                  <a:srgbClr val="002060"/>
                </a:solidFill>
                <a:latin typeface="黑体" panose="02010609060101010101" pitchFamily="49" charset="-122"/>
                <a:ea typeface="黑体" panose="02010609060101010101" pitchFamily="49" charset="-122"/>
              </a:rPr>
              <a:t>依据课本</a:t>
            </a:r>
            <a:r>
              <a:rPr lang="en-US" altLang="zh-CN" sz="2400" dirty="0" smtClean="0">
                <a:solidFill>
                  <a:srgbClr val="002060"/>
                </a:solidFill>
                <a:latin typeface="黑体" panose="02010609060101010101" pitchFamily="49" charset="-122"/>
                <a:ea typeface="黑体" panose="02010609060101010101" pitchFamily="49" charset="-122"/>
              </a:rPr>
              <a:t>32</a:t>
            </a:r>
            <a:r>
              <a:rPr lang="zh-CN" altLang="en-US" sz="2400" dirty="0" smtClean="0">
                <a:solidFill>
                  <a:srgbClr val="002060"/>
                </a:solidFill>
                <a:latin typeface="黑体" panose="02010609060101010101" pitchFamily="49" charset="-122"/>
                <a:ea typeface="黑体" panose="02010609060101010101" pitchFamily="49" charset="-122"/>
              </a:rPr>
              <a:t>页</a:t>
            </a:r>
            <a:r>
              <a:rPr lang="en-US" altLang="zh-CN" sz="2400" dirty="0" smtClean="0">
                <a:solidFill>
                  <a:srgbClr val="002060"/>
                </a:solidFill>
                <a:latin typeface="黑体" panose="02010609060101010101" pitchFamily="49" charset="-122"/>
                <a:ea typeface="黑体" panose="02010609060101010101" pitchFamily="49" charset="-122"/>
              </a:rPr>
              <a:t>1</a:t>
            </a:r>
            <a:r>
              <a:rPr lang="zh-CN" altLang="en-US" sz="2400" dirty="0" smtClean="0">
                <a:solidFill>
                  <a:srgbClr val="002060"/>
                </a:solidFill>
                <a:latin typeface="黑体" panose="02010609060101010101" pitchFamily="49" charset="-122"/>
                <a:ea typeface="黑体" panose="02010609060101010101" pitchFamily="49" charset="-122"/>
              </a:rPr>
              <a:t>段结合材料一分析戊戌变法的性质并指出最能体现这一性质的具体“方案”。</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r>
              <a:rPr lang="en-US" altLang="zh-CN" sz="2400" dirty="0" smtClean="0">
                <a:solidFill>
                  <a:srgbClr val="002060"/>
                </a:solidFill>
                <a:latin typeface="黑体" panose="02010609060101010101" pitchFamily="49" charset="-122"/>
                <a:ea typeface="黑体" panose="02010609060101010101" pitchFamily="49" charset="-122"/>
              </a:rPr>
              <a:t>3.</a:t>
            </a:r>
            <a:r>
              <a:rPr lang="zh-CN" altLang="en-US" sz="2400" dirty="0" smtClean="0">
                <a:solidFill>
                  <a:srgbClr val="002060"/>
                </a:solidFill>
                <a:latin typeface="黑体" panose="02010609060101010101" pitchFamily="49" charset="-122"/>
                <a:ea typeface="黑体" panose="02010609060101010101" pitchFamily="49" charset="-122"/>
              </a:rPr>
              <a:t>依据上述材料分析戊戌变法对中国社会产生的影响。并用戊戌变法的相关内容说明。</a:t>
            </a:r>
            <a:endParaRPr lang="en-US" altLang="zh-CN" sz="2400" dirty="0" smtClean="0">
              <a:latin typeface="黑体" panose="02010609060101010101" pitchFamily="49" charset="-122"/>
              <a:ea typeface="黑体" panose="02010609060101010101" pitchFamily="49" charset="-122"/>
            </a:endParaRPr>
          </a:p>
        </p:txBody>
      </p:sp>
      <p:sp>
        <p:nvSpPr>
          <p:cNvPr id="4" name="TextBox 3"/>
          <p:cNvSpPr txBox="1"/>
          <p:nvPr/>
        </p:nvSpPr>
        <p:spPr>
          <a:xfrm>
            <a:off x="8502556" y="2047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sp>
        <p:nvSpPr>
          <p:cNvPr id="5" name="文本框 3"/>
          <p:cNvSpPr txBox="1"/>
          <p:nvPr>
            <p:custDataLst>
              <p:tags r:id="rId1"/>
            </p:custDataLst>
          </p:nvPr>
        </p:nvSpPr>
        <p:spPr>
          <a:xfrm>
            <a:off x="423081" y="2841505"/>
            <a:ext cx="11354937" cy="1865126"/>
          </a:xfrm>
          <a:prstGeom prst="rect">
            <a:avLst/>
          </a:prstGeom>
          <a:noFill/>
        </p:spPr>
        <p:txBody>
          <a:bodyPr wrap="square" rtlCol="0">
            <a:spAutoFit/>
          </a:bodyPr>
          <a:lstStyle/>
          <a:p>
            <a:pPr algn="just">
              <a:lnSpc>
                <a:spcPct val="120000"/>
              </a:lnSpc>
            </a:pPr>
            <a:r>
              <a:rPr lang="zh-CN" altLang="en-US" sz="2400" b="1" dirty="0" smtClean="0">
                <a:latin typeface="黑体" panose="02010609060101010101" pitchFamily="49" charset="-122"/>
                <a:ea typeface="黑体" panose="02010609060101010101" pitchFamily="49" charset="-122"/>
                <a:sym typeface="+mn-ea"/>
              </a:rPr>
              <a:t>材料二 </a:t>
            </a:r>
            <a:r>
              <a:rPr lang="zh-CN" altLang="en-US" sz="2400" dirty="0" smtClean="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百日维新”虽然失败了，但它毕竟触动了传统的中国政治体制，为现代国家的建立作出了有益的尝试。以后发生的历次革命运</a:t>
            </a:r>
            <a:r>
              <a:rPr lang="zh-CN" altLang="en-US" sz="2400" dirty="0" smtClean="0">
                <a:latin typeface="黑体" panose="02010609060101010101" pitchFamily="49" charset="-122"/>
                <a:ea typeface="黑体" panose="02010609060101010101" pitchFamily="49" charset="-122"/>
                <a:sym typeface="+mn-ea"/>
              </a:rPr>
              <a:t>动，从近</a:t>
            </a:r>
            <a:r>
              <a:rPr lang="zh-CN" altLang="en-US" sz="2400" dirty="0">
                <a:latin typeface="黑体" panose="02010609060101010101" pitchFamily="49" charset="-122"/>
                <a:ea typeface="黑体" panose="02010609060101010101" pitchFamily="49" charset="-122"/>
                <a:sym typeface="+mn-ea"/>
              </a:rPr>
              <a:t>代</a:t>
            </a:r>
            <a:r>
              <a:rPr lang="zh-CN" altLang="en-US" sz="2400" dirty="0" smtClean="0">
                <a:latin typeface="黑体" panose="02010609060101010101" pitchFamily="49" charset="-122"/>
                <a:ea typeface="黑体" panose="02010609060101010101" pitchFamily="49" charset="-122"/>
                <a:sym typeface="+mn-ea"/>
              </a:rPr>
              <a:t>化的</a:t>
            </a:r>
            <a:r>
              <a:rPr lang="zh-CN" altLang="en-US" sz="2400" dirty="0">
                <a:latin typeface="黑体" panose="02010609060101010101" pitchFamily="49" charset="-122"/>
                <a:ea typeface="黑体" panose="02010609060101010101" pitchFamily="49" charset="-122"/>
                <a:sym typeface="+mn-ea"/>
              </a:rPr>
              <a:t>进程看，</a:t>
            </a:r>
            <a:r>
              <a:rPr lang="zh-CN" altLang="en-US" sz="2400" dirty="0" smtClean="0">
                <a:latin typeface="黑体" panose="02010609060101010101" pitchFamily="49" charset="-122"/>
                <a:ea typeface="黑体" panose="02010609060101010101" pitchFamily="49" charset="-122"/>
                <a:sym typeface="+mn-ea"/>
              </a:rPr>
              <a:t>都与</a:t>
            </a:r>
            <a:r>
              <a:rPr lang="zh-CN" altLang="en-US" sz="2400" dirty="0">
                <a:latin typeface="黑体" panose="02010609060101010101" pitchFamily="49" charset="-122"/>
                <a:ea typeface="黑体" panose="02010609060101010101" pitchFamily="49" charset="-122"/>
                <a:sym typeface="+mn-ea"/>
              </a:rPr>
              <a:t>戊戌变法有着历史的连续性，史学界才会把戊戌变法视作近代中国现代化进</a:t>
            </a:r>
            <a:r>
              <a:rPr lang="zh-CN" altLang="en-US" sz="2400" dirty="0" smtClean="0">
                <a:latin typeface="黑体" panose="02010609060101010101" pitchFamily="49" charset="-122"/>
                <a:ea typeface="黑体" panose="02010609060101010101" pitchFamily="49" charset="-122"/>
                <a:sym typeface="+mn-ea"/>
              </a:rPr>
              <a:t>程</a:t>
            </a:r>
            <a:endParaRPr lang="en-US" altLang="zh-CN" sz="2400" dirty="0" smtClean="0">
              <a:latin typeface="黑体" panose="02010609060101010101" pitchFamily="49" charset="-122"/>
              <a:ea typeface="黑体" panose="02010609060101010101" pitchFamily="49" charset="-122"/>
              <a:sym typeface="+mn-ea"/>
            </a:endParaRPr>
          </a:p>
          <a:p>
            <a:pPr algn="just">
              <a:lnSpc>
                <a:spcPct val="120000"/>
              </a:lnSpc>
            </a:pPr>
            <a:r>
              <a:rPr lang="zh-CN" altLang="en-US" sz="2400" dirty="0" smtClean="0">
                <a:latin typeface="黑体" panose="02010609060101010101" pitchFamily="49" charset="-122"/>
                <a:ea typeface="黑体" panose="02010609060101010101" pitchFamily="49" charset="-122"/>
                <a:sym typeface="+mn-ea"/>
              </a:rPr>
              <a:t>的</a:t>
            </a:r>
            <a:r>
              <a:rPr lang="zh-CN" altLang="en-US" sz="2400" dirty="0">
                <a:latin typeface="黑体" panose="02010609060101010101" pitchFamily="49" charset="-122"/>
                <a:ea typeface="黑体" panose="02010609060101010101" pitchFamily="49" charset="-122"/>
                <a:sym typeface="+mn-ea"/>
              </a:rPr>
              <a:t>起点</a:t>
            </a:r>
            <a:r>
              <a:rPr lang="zh-CN" altLang="en-US" sz="2400" dirty="0" smtClean="0">
                <a:latin typeface="黑体" panose="02010609060101010101" pitchFamily="49" charset="-122"/>
                <a:ea typeface="黑体" panose="02010609060101010101" pitchFamily="49" charset="-122"/>
                <a:sym typeface="+mn-ea"/>
              </a:rPr>
              <a:t>。             </a:t>
            </a:r>
            <a:r>
              <a:rPr lang="zh-CN" altLang="en-US" sz="2400" dirty="0" smtClean="0">
                <a:latin typeface="黑体" panose="02010609060101010101" pitchFamily="49" charset="-122"/>
                <a:ea typeface="黑体" panose="02010609060101010101" pitchFamily="49" charset="-122"/>
                <a:sym typeface="+mn-ea"/>
              </a:rPr>
              <a:t>       </a:t>
            </a:r>
            <a:r>
              <a:rPr lang="zh-CN" altLang="en-US" sz="2400" dirty="0" smtClean="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摘编自《回顾戊戌重温历史》（《光明日报》）</a:t>
            </a:r>
            <a:endParaRPr lang="zh-CN" altLang="en-US" sz="2400" dirty="0">
              <a:latin typeface="黑体" panose="02010609060101010101" pitchFamily="49" charset="-122"/>
              <a:ea typeface="黑体" panose="02010609060101010101" pitchFamily="49" charset="-122"/>
            </a:endParaRPr>
          </a:p>
        </p:txBody>
      </p:sp>
      <p:sp>
        <p:nvSpPr>
          <p:cNvPr id="6" name="矩形 5"/>
          <p:cNvSpPr/>
          <p:nvPr/>
        </p:nvSpPr>
        <p:spPr>
          <a:xfrm>
            <a:off x="490560" y="1774209"/>
            <a:ext cx="11098378" cy="523220"/>
          </a:xfrm>
          <a:prstGeom prst="rect">
            <a:avLst/>
          </a:prstGeom>
          <a:solidFill>
            <a:schemeClr val="accent4">
              <a:lumMod val="40000"/>
              <a:lumOff val="60000"/>
            </a:schemeClr>
          </a:solidFill>
        </p:spPr>
        <p:txBody>
          <a:bodyPr wrap="square">
            <a:spAutoFit/>
          </a:bodyPr>
          <a:lstStyle/>
          <a:p>
            <a:r>
              <a:rPr lang="zh-CN" altLang="en-US" sz="2800" dirty="0" smtClean="0">
                <a:solidFill>
                  <a:srgbClr val="FF0000"/>
                </a:solidFill>
                <a:latin typeface="黑体" panose="02010609060101010101" pitchFamily="49" charset="-122"/>
                <a:ea typeface="黑体" panose="02010609060101010101" pitchFamily="49" charset="-122"/>
              </a:rPr>
              <a:t>①戊戌变法促进了资产阶级思想的传播 ，在社会上起了思想启蒙作用</a:t>
            </a:r>
            <a:endParaRPr lang="zh-CN" altLang="en-US" sz="2800" dirty="0" smtClean="0">
              <a:solidFill>
                <a:srgbClr val="FF0000"/>
              </a:solidFill>
              <a:latin typeface="黑体" panose="02010609060101010101" pitchFamily="49" charset="-122"/>
              <a:ea typeface="黑体" panose="02010609060101010101" pitchFamily="49" charset="-122"/>
            </a:endParaRPr>
          </a:p>
        </p:txBody>
      </p:sp>
      <p:sp>
        <p:nvSpPr>
          <p:cNvPr id="7" name="矩形 6"/>
          <p:cNvSpPr/>
          <p:nvPr/>
        </p:nvSpPr>
        <p:spPr>
          <a:xfrm>
            <a:off x="526597" y="3693092"/>
            <a:ext cx="11098378" cy="523220"/>
          </a:xfrm>
          <a:prstGeom prst="rect">
            <a:avLst/>
          </a:prstGeom>
          <a:solidFill>
            <a:schemeClr val="accent4">
              <a:lumMod val="40000"/>
              <a:lumOff val="60000"/>
            </a:schemeClr>
          </a:solidFill>
        </p:spPr>
        <p:txBody>
          <a:bodyPr wrap="square">
            <a:spAutoFit/>
          </a:bodyPr>
          <a:lstStyle/>
          <a:p>
            <a:r>
              <a:rPr lang="zh-CN" altLang="en-US" sz="2800" dirty="0" smtClean="0">
                <a:solidFill>
                  <a:srgbClr val="FF0000"/>
                </a:solidFill>
                <a:latin typeface="黑体" panose="02010609060101010101" pitchFamily="49" charset="-122"/>
                <a:ea typeface="黑体" panose="02010609060101010101" pitchFamily="49" charset="-122"/>
              </a:rPr>
              <a:t>②是中国政治领域近代化的开端</a:t>
            </a:r>
            <a:endParaRPr lang="en-US" altLang="zh-CN" sz="2800" dirty="0" smtClean="0">
              <a:solidFill>
                <a:srgbClr val="FF0000"/>
              </a:solidFill>
              <a:latin typeface="黑体" panose="02010609060101010101" pitchFamily="49" charset="-122"/>
              <a:ea typeface="黑体" panose="02010609060101010101" pitchFamily="49" charset="-122"/>
            </a:endParaRPr>
          </a:p>
        </p:txBody>
      </p:sp>
      <p:sp>
        <p:nvSpPr>
          <p:cNvPr id="9" name="TextBox 8"/>
          <p:cNvSpPr txBox="1"/>
          <p:nvPr/>
        </p:nvSpPr>
        <p:spPr>
          <a:xfrm>
            <a:off x="3316407" y="163774"/>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高潮</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戊戌变法</a:t>
            </a:r>
            <a:endParaRPr lang="zh-CN" altLang="en-US" sz="2800" b="1" dirty="0">
              <a:solidFill>
                <a:srgbClr val="002060"/>
              </a:solidFill>
              <a:ea typeface="黑体" panose="02010609060101010101" pitchFamily="49"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cstate="print">
            <a:clrChange>
              <a:clrFrom>
                <a:srgbClr val="FFFFFD"/>
              </a:clrFrom>
              <a:clrTo>
                <a:srgbClr val="FFFFFD">
                  <a:alpha val="0"/>
                </a:srgbClr>
              </a:clrTo>
            </a:clrChange>
          </a:blip>
          <a:stretch>
            <a:fillRect/>
          </a:stretch>
        </p:blipFill>
        <p:spPr>
          <a:xfrm>
            <a:off x="395785" y="955344"/>
            <a:ext cx="11327641" cy="5404514"/>
          </a:xfrm>
          <a:prstGeom prst="rect">
            <a:avLst/>
          </a:prstGeom>
          <a:ln>
            <a:noFill/>
          </a:ln>
          <a:effectLst>
            <a:outerShdw blurRad="292100" dist="139700" dir="2700000" algn="tl" rotWithShape="0">
              <a:srgbClr val="333333">
                <a:alpha val="65000"/>
              </a:srgbClr>
            </a:outerShdw>
          </a:effectLst>
        </p:spPr>
      </p:pic>
      <p:sp>
        <p:nvSpPr>
          <p:cNvPr id="3" name="矩形 2"/>
          <p:cNvSpPr/>
          <p:nvPr>
            <p:custDataLst>
              <p:tags r:id="rId3"/>
            </p:custDataLst>
          </p:nvPr>
        </p:nvSpPr>
        <p:spPr>
          <a:xfrm>
            <a:off x="3545840" y="996286"/>
            <a:ext cx="8192997" cy="5363571"/>
          </a:xfrm>
          <a:prstGeom prst="rect">
            <a:avLst/>
          </a:prstGeom>
          <a:solidFill>
            <a:schemeClr val="tx1">
              <a:lumMod val="85000"/>
              <a:lumOff val="1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4" name="文本框 15"/>
          <p:cNvSpPr txBox="1"/>
          <p:nvPr>
            <p:custDataLst>
              <p:tags r:id="rId4"/>
            </p:custDataLst>
          </p:nvPr>
        </p:nvSpPr>
        <p:spPr>
          <a:xfrm>
            <a:off x="3768317" y="3107775"/>
            <a:ext cx="7970520" cy="1015663"/>
          </a:xfrm>
          <a:prstGeom prst="rect">
            <a:avLst/>
          </a:prstGeom>
          <a:noFill/>
        </p:spPr>
        <p:txBody>
          <a:bodyPr wrap="square" rtlCol="0">
            <a:spAutoFit/>
          </a:bodyPr>
          <a:lstStyle/>
          <a:p>
            <a:pPr algn="l">
              <a:buClrTx/>
              <a:buSzTx/>
              <a:buNone/>
            </a:pP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结局</a:t>
            </a:r>
            <a:r>
              <a:rPr lang="en-US" altLang="zh-CN"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a:t>
            </a: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戊戌政变</a:t>
            </a:r>
            <a:endParaRPr lang="zh-CN" altLang="en-US" sz="6000" b="1" dirty="0">
              <a:solidFill>
                <a:schemeClr val="bg1"/>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5" name="矩形 4"/>
          <p:cNvSpPr/>
          <p:nvPr>
            <p:custDataLst>
              <p:tags r:id="rId5"/>
            </p:custDataLst>
          </p:nvPr>
        </p:nvSpPr>
        <p:spPr>
          <a:xfrm>
            <a:off x="1352240" y="2789435"/>
            <a:ext cx="1976183" cy="16038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dirty="0">
                <a:solidFill>
                  <a:schemeClr val="tx1"/>
                </a:solidFill>
                <a:latin typeface="汉仪颜楷简" panose="00020600040101010101" charset="-122"/>
                <a:ea typeface="汉仪颜楷简" panose="00020600040101010101" charset="-122"/>
              </a:rPr>
              <a:t>肆</a:t>
            </a:r>
            <a:endParaRPr lang="zh-CN" altLang="en-US" sz="13800" dirty="0">
              <a:solidFill>
                <a:schemeClr val="tx1"/>
              </a:solidFill>
              <a:latin typeface="汉仪颜楷简" panose="00020600040101010101" charset="-122"/>
              <a:ea typeface="汉仪颜楷简" panose="00020600040101010101"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2556" y="2047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合作探究</a:t>
            </a:r>
            <a:endParaRPr lang="zh-CN" altLang="en-US" sz="2800" b="1" dirty="0">
              <a:solidFill>
                <a:srgbClr val="002060"/>
              </a:solidFill>
              <a:ea typeface="黑体" panose="02010609060101010101" pitchFamily="49" charset="-122"/>
            </a:endParaRPr>
          </a:p>
        </p:txBody>
      </p:sp>
      <p:sp>
        <p:nvSpPr>
          <p:cNvPr id="8" name="TextBox 7"/>
          <p:cNvSpPr txBox="1"/>
          <p:nvPr/>
        </p:nvSpPr>
        <p:spPr>
          <a:xfrm>
            <a:off x="3469161" y="218365"/>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结局</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戊戌政变</a:t>
            </a:r>
            <a:endParaRPr lang="zh-CN" altLang="en-US" sz="2800" b="1" dirty="0">
              <a:solidFill>
                <a:srgbClr val="002060"/>
              </a:solidFill>
              <a:ea typeface="黑体" panose="02010609060101010101" pitchFamily="49" charset="-122"/>
            </a:endParaRPr>
          </a:p>
        </p:txBody>
      </p:sp>
      <p:sp>
        <p:nvSpPr>
          <p:cNvPr id="10" name="矩形 9"/>
          <p:cNvSpPr/>
          <p:nvPr/>
        </p:nvSpPr>
        <p:spPr>
          <a:xfrm>
            <a:off x="496386" y="1065746"/>
            <a:ext cx="10859916" cy="2308324"/>
          </a:xfrm>
          <a:prstGeom prst="rect">
            <a:avLst/>
          </a:prstGeom>
        </p:spPr>
        <p:txBody>
          <a:bodyPr wrap="square">
            <a:spAutoFit/>
          </a:bodyPr>
          <a:lstStyle/>
          <a:p>
            <a:pPr>
              <a:lnSpc>
                <a:spcPct val="200000"/>
              </a:lnSpc>
            </a:pPr>
            <a:r>
              <a:rPr lang="en-US" altLang="zh-CN" sz="2400" dirty="0" smtClean="0">
                <a:solidFill>
                  <a:srgbClr val="002060"/>
                </a:solidFill>
                <a:latin typeface="黑体" panose="02010609060101010101" pitchFamily="49" charset="-122"/>
                <a:ea typeface="黑体" panose="02010609060101010101" pitchFamily="49" charset="-122"/>
              </a:rPr>
              <a:t>1.</a:t>
            </a:r>
            <a:r>
              <a:rPr lang="zh-CN" altLang="en-US" sz="2400" dirty="0" smtClean="0">
                <a:solidFill>
                  <a:srgbClr val="002060"/>
                </a:solidFill>
                <a:latin typeface="黑体" panose="02010609060101010101" pitchFamily="49" charset="-122"/>
                <a:ea typeface="黑体" panose="02010609060101010101" pitchFamily="49" charset="-122"/>
              </a:rPr>
              <a:t>依据课本</a:t>
            </a:r>
            <a:r>
              <a:rPr lang="en-US" altLang="zh-CN" sz="2400" dirty="0" smtClean="0">
                <a:solidFill>
                  <a:srgbClr val="002060"/>
                </a:solidFill>
                <a:latin typeface="黑体" panose="02010609060101010101" pitchFamily="49" charset="-122"/>
                <a:ea typeface="黑体" panose="02010609060101010101" pitchFamily="49" charset="-122"/>
              </a:rPr>
              <a:t>32</a:t>
            </a:r>
            <a:r>
              <a:rPr lang="zh-CN" altLang="en-US" sz="2400" dirty="0" smtClean="0">
                <a:solidFill>
                  <a:srgbClr val="002060"/>
                </a:solidFill>
                <a:latin typeface="黑体" panose="02010609060101010101" pitchFamily="49" charset="-122"/>
                <a:ea typeface="黑体" panose="02010609060101010101" pitchFamily="49" charset="-122"/>
              </a:rPr>
              <a:t>页用史实说明戊戌变法的最终结局。</a:t>
            </a:r>
            <a:endParaRPr lang="en-US" altLang="zh-CN" sz="2400" dirty="0" smtClean="0">
              <a:solidFill>
                <a:srgbClr val="002060"/>
              </a:solidFill>
              <a:latin typeface="黑体" panose="02010609060101010101" pitchFamily="49" charset="-122"/>
              <a:ea typeface="黑体" panose="02010609060101010101" pitchFamily="49" charset="-122"/>
            </a:endParaRPr>
          </a:p>
          <a:p>
            <a:pPr>
              <a:lnSpc>
                <a:spcPct val="200000"/>
              </a:lnSpc>
            </a:pPr>
            <a:r>
              <a:rPr lang="en-US" altLang="zh-CN" sz="2400" dirty="0" smtClean="0">
                <a:solidFill>
                  <a:srgbClr val="002060"/>
                </a:solidFill>
                <a:latin typeface="黑体" panose="02010609060101010101" pitchFamily="49" charset="-122"/>
                <a:ea typeface="黑体" panose="02010609060101010101" pitchFamily="49" charset="-122"/>
              </a:rPr>
              <a:t>2.</a:t>
            </a:r>
            <a:r>
              <a:rPr lang="zh-CN" altLang="en-US" sz="2400" dirty="0" smtClean="0">
                <a:solidFill>
                  <a:srgbClr val="002060"/>
                </a:solidFill>
                <a:latin typeface="黑体" panose="02010609060101010101" pitchFamily="49" charset="-122"/>
                <a:ea typeface="黑体" panose="02010609060101010101" pitchFamily="49" charset="-122"/>
                <a:sym typeface="+mn-ea"/>
              </a:rPr>
              <a:t>依据材料分析戊戌变法失败的原因。</a:t>
            </a:r>
            <a:r>
              <a:rPr lang="zh-CN" altLang="zh-CN" sz="2400" dirty="0" smtClean="0">
                <a:solidFill>
                  <a:srgbClr val="002060"/>
                </a:solidFill>
                <a:latin typeface="黑体" panose="02010609060101010101" pitchFamily="49" charset="-122"/>
                <a:ea typeface="黑体" panose="02010609060101010101" pitchFamily="49" charset="-122"/>
                <a:sym typeface="+mn-ea"/>
              </a:rPr>
              <a:t>你能得到什么启示？</a:t>
            </a:r>
            <a:endParaRPr lang="zh-CN" altLang="zh-CN" sz="2400" dirty="0" smtClean="0">
              <a:solidFill>
                <a:srgbClr val="002060"/>
              </a:solidFill>
              <a:latin typeface="黑体" panose="02010609060101010101" pitchFamily="49" charset="-122"/>
              <a:ea typeface="黑体" panose="02010609060101010101" pitchFamily="49" charset="-122"/>
              <a:sym typeface="+mn-ea"/>
            </a:endParaRPr>
          </a:p>
          <a:p>
            <a:pPr>
              <a:lnSpc>
                <a:spcPct val="200000"/>
              </a:lnSpc>
            </a:pPr>
            <a:endParaRPr lang="en-US" altLang="zh-CN" sz="2400" dirty="0" smtClean="0">
              <a:solidFill>
                <a:srgbClr val="002060"/>
              </a:solidFill>
              <a:latin typeface="方正粗黑宋简体" panose="02000000000000000000" charset="-122"/>
              <a:ea typeface="方正粗黑宋简体" panose="02000000000000000000" charset="-122"/>
            </a:endParaRPr>
          </a:p>
        </p:txBody>
      </p:sp>
      <p:sp>
        <p:nvSpPr>
          <p:cNvPr id="12" name="矩形 11"/>
          <p:cNvSpPr/>
          <p:nvPr>
            <p:custDataLst>
              <p:tags r:id="rId1"/>
            </p:custDataLst>
          </p:nvPr>
        </p:nvSpPr>
        <p:spPr>
          <a:xfrm>
            <a:off x="485234" y="2703609"/>
            <a:ext cx="11152505" cy="888507"/>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材料一：变法遭到守旧势力的强烈抵制和反对，除慈禧控制的朝廷外，各省督抚大多持观望态度。</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
        <p:nvSpPr>
          <p:cNvPr id="13" name="矩形 12"/>
          <p:cNvSpPr/>
          <p:nvPr>
            <p:custDataLst>
              <p:tags r:id="rId2"/>
            </p:custDataLst>
          </p:nvPr>
        </p:nvSpPr>
        <p:spPr>
          <a:xfrm>
            <a:off x="485869" y="3708682"/>
            <a:ext cx="11151870" cy="852426"/>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a:t>
            </a:r>
            <a:r>
              <a:rPr lang="zh-CN" altLang="en-US" sz="2400" dirty="0" smtClean="0">
                <a:solidFill>
                  <a:schemeClr val="tx1"/>
                </a:solidFill>
                <a:latin typeface="黑体" panose="02010609060101010101" pitchFamily="49" charset="-122"/>
                <a:ea typeface="黑体" panose="02010609060101010101" pitchFamily="49" charset="-122"/>
                <a:cs typeface="楷体" panose="02010609060101010101" charset="-122"/>
              </a:rPr>
              <a:t>料二：</a:t>
            </a:r>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当慈禧太后把光绪帝囚禁后，他无奈感慨：“虽有改革之心，却毫无实权，朕就是一个傀儡呀！”</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
        <p:nvSpPr>
          <p:cNvPr id="14" name="矩形 13"/>
          <p:cNvSpPr/>
          <p:nvPr>
            <p:custDataLst>
              <p:tags r:id="rId3"/>
            </p:custDataLst>
          </p:nvPr>
        </p:nvSpPr>
        <p:spPr>
          <a:xfrm>
            <a:off x="513164" y="4693330"/>
            <a:ext cx="11151870" cy="905007"/>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a:t>
            </a:r>
            <a:r>
              <a:rPr lang="zh-CN" altLang="en-US" sz="2400" dirty="0" smtClean="0">
                <a:solidFill>
                  <a:schemeClr val="tx1"/>
                </a:solidFill>
                <a:latin typeface="黑体" panose="02010609060101010101" pitchFamily="49" charset="-122"/>
                <a:ea typeface="黑体" panose="02010609060101010101" pitchFamily="49" charset="-122"/>
                <a:cs typeface="楷体" panose="02010609060101010101" charset="-122"/>
              </a:rPr>
              <a:t>料三：</a:t>
            </a:r>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戊戌变法的阶级基础是知识分子和民族资产阶级，当变法曲终人散之时，广大人民群众对此狠漠然，好多人不知道具体情况。</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Tree>
    <p:custDataLst>
      <p:tags r:id="rId4"/>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2556" y="2047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sp>
        <p:nvSpPr>
          <p:cNvPr id="8" name="TextBox 7"/>
          <p:cNvSpPr txBox="1"/>
          <p:nvPr/>
        </p:nvSpPr>
        <p:spPr>
          <a:xfrm>
            <a:off x="3326548" y="204717"/>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结局</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戊戌政变</a:t>
            </a:r>
            <a:endParaRPr lang="zh-CN" altLang="en-US" sz="2800" b="1" dirty="0">
              <a:solidFill>
                <a:srgbClr val="002060"/>
              </a:solidFill>
              <a:ea typeface="黑体" panose="02010609060101010101" pitchFamily="49" charset="-122"/>
            </a:endParaRPr>
          </a:p>
        </p:txBody>
      </p:sp>
      <p:sp>
        <p:nvSpPr>
          <p:cNvPr id="5" name="文本框 8"/>
          <p:cNvSpPr txBox="1"/>
          <p:nvPr>
            <p:custDataLst>
              <p:tags r:id="rId1"/>
            </p:custDataLst>
          </p:nvPr>
        </p:nvSpPr>
        <p:spPr>
          <a:xfrm>
            <a:off x="4339989" y="1873269"/>
            <a:ext cx="7178721" cy="1514261"/>
          </a:xfrm>
          <a:prstGeom prst="rect">
            <a:avLst/>
          </a:prstGeom>
          <a:noFill/>
          <a:ln w="25400">
            <a:solidFill>
              <a:schemeClr val="accent1"/>
            </a:solidFill>
          </a:ln>
        </p:spPr>
        <p:txBody>
          <a:bodyPr wrap="square" rtlCol="0" anchor="t">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华文中宋" panose="02010600040101010101" charset="-122"/>
                <a:sym typeface="+mn-ea"/>
              </a:rPr>
              <a:t>失败标志</a:t>
            </a:r>
            <a:r>
              <a:rPr lang="en-US" altLang="zh-CN" sz="2800" dirty="0" smtClean="0">
                <a:latin typeface="黑体" panose="02010609060101010101" pitchFamily="49" charset="-122"/>
                <a:ea typeface="黑体" panose="02010609060101010101" pitchFamily="49" charset="-122"/>
                <a:cs typeface="华文中宋" panose="02010600040101010101" charset="-122"/>
                <a:sym typeface="+mn-ea"/>
              </a:rPr>
              <a:t>—</a:t>
            </a:r>
            <a:r>
              <a:rPr lang="zh-CN" altLang="en-US" sz="2800" dirty="0" smtClean="0">
                <a:latin typeface="黑体" panose="02010609060101010101" pitchFamily="49" charset="-122"/>
                <a:ea typeface="黑体" panose="02010609060101010101" pitchFamily="49" charset="-122"/>
                <a:cs typeface="华文中宋" panose="02010600040101010101" charset="-122"/>
                <a:sym typeface="+mn-ea"/>
              </a:rPr>
              <a:t>戊戌政变：</a:t>
            </a:r>
            <a:r>
              <a:rPr lang="en-US" altLang="zh-CN" sz="2800" b="1" dirty="0" smtClean="0">
                <a:solidFill>
                  <a:srgbClr val="C00000"/>
                </a:solidFill>
                <a:latin typeface="黑体" panose="02010609060101010101" pitchFamily="49" charset="-122"/>
                <a:ea typeface="黑体" panose="02010609060101010101" pitchFamily="49" charset="-122"/>
                <a:cs typeface="华文中宋" panose="02010600040101010101" charset="-122"/>
                <a:sym typeface="+mn-ea"/>
              </a:rPr>
              <a:t>1898</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年</a:t>
            </a:r>
            <a:r>
              <a:rPr lang="en-US" altLang="zh-CN"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9</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月</a:t>
            </a:r>
            <a:r>
              <a:rPr lang="en-US" altLang="zh-CN"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21</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日</a:t>
            </a:r>
            <a:r>
              <a:rPr lang="zh-CN" altLang="en-US" sz="2800" b="1" dirty="0">
                <a:latin typeface="黑体" panose="02010609060101010101" pitchFamily="49" charset="-122"/>
                <a:ea typeface="黑体" panose="02010609060101010101" pitchFamily="49" charset="-122"/>
                <a:cs typeface="华文中宋" panose="02010600040101010101" charset="-122"/>
                <a:sym typeface="+mn-ea"/>
              </a:rPr>
              <a:t>，</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慈禧太后</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等发动政变，</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囚禁</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光绪皇帝，</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搜捕</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维新人士，</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废除</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变法诏令。</a:t>
            </a:r>
            <a:endParaRPr lang="zh-CN" altLang="en-US" sz="2800" dirty="0">
              <a:latin typeface="黑体" panose="02010609060101010101" pitchFamily="49" charset="-122"/>
              <a:ea typeface="黑体" panose="02010609060101010101" pitchFamily="49" charset="-122"/>
              <a:cs typeface="华文中宋" panose="02010600040101010101" charset="-122"/>
              <a:sym typeface="+mn-ea"/>
            </a:endParaRPr>
          </a:p>
        </p:txBody>
      </p:sp>
      <p:pic>
        <p:nvPicPr>
          <p:cNvPr id="6" name="图片 5"/>
          <p:cNvPicPr>
            <a:picLocks noChangeAspect="1"/>
          </p:cNvPicPr>
          <p:nvPr>
            <p:custDataLst>
              <p:tags r:id="rId2"/>
            </p:custDataLst>
          </p:nvPr>
        </p:nvPicPr>
        <p:blipFill>
          <a:blip r:embed="rId3" cstate="print"/>
          <a:stretch>
            <a:fillRect/>
          </a:stretch>
        </p:blipFill>
        <p:spPr>
          <a:xfrm>
            <a:off x="409432" y="1705971"/>
            <a:ext cx="3480180" cy="3718443"/>
          </a:xfrm>
          <a:prstGeom prst="rect">
            <a:avLst/>
          </a:prstGeom>
          <a:noFill/>
          <a:ln w="9525">
            <a:noFill/>
          </a:ln>
        </p:spPr>
      </p:pic>
      <p:sp>
        <p:nvSpPr>
          <p:cNvPr id="7" name="圆角矩形标注 6"/>
          <p:cNvSpPr/>
          <p:nvPr>
            <p:custDataLst>
              <p:tags r:id="rId4"/>
            </p:custDataLst>
          </p:nvPr>
        </p:nvSpPr>
        <p:spPr>
          <a:xfrm>
            <a:off x="2729552" y="2292824"/>
            <a:ext cx="1514902" cy="903382"/>
          </a:xfrm>
          <a:prstGeom prst="wedgeRoundRectCallout">
            <a:avLst>
              <a:gd name="adj1" fmla="val -74905"/>
              <a:gd name="adj2" fmla="val 9222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1">
                <a:ln>
                  <a:noFill/>
                </a:ln>
                <a:solidFill>
                  <a:schemeClr val="tx1"/>
                </a:solidFill>
                <a:effectLst/>
                <a:uLnTx/>
                <a:uFillTx/>
                <a:latin typeface="+mn-lt"/>
                <a:ea typeface="黑体" panose="02010609060101010101" pitchFamily="49" charset="-122"/>
                <a:cs typeface="+mn-cs"/>
              </a:rPr>
              <a:t>哼，你们触及我的底线了。</a:t>
            </a:r>
            <a:endParaRPr kumimoji="0" lang="zh-CN" altLang="en-US" sz="2000" b="0" i="0" u="none" strike="noStrike" kern="1200" cap="none" spc="0" normalizeH="0" baseline="0" noProof="1">
              <a:ln>
                <a:noFill/>
              </a:ln>
              <a:solidFill>
                <a:schemeClr val="tx1"/>
              </a:solidFill>
              <a:effectLst/>
              <a:uLnTx/>
              <a:uFillTx/>
              <a:latin typeface="+mn-lt"/>
              <a:ea typeface="黑体" panose="02010609060101010101" pitchFamily="49" charset="-122"/>
              <a:cs typeface="+mn-cs"/>
            </a:endParaRPr>
          </a:p>
        </p:txBody>
      </p:sp>
      <p:sp>
        <p:nvSpPr>
          <p:cNvPr id="9" name="文本框 10"/>
          <p:cNvSpPr txBox="1"/>
          <p:nvPr>
            <p:custDataLst>
              <p:tags r:id="rId5"/>
            </p:custDataLst>
          </p:nvPr>
        </p:nvSpPr>
        <p:spPr>
          <a:xfrm>
            <a:off x="4353635" y="3964949"/>
            <a:ext cx="7165075" cy="1121974"/>
          </a:xfrm>
          <a:prstGeom prst="rect">
            <a:avLst/>
          </a:prstGeom>
          <a:noFill/>
          <a:ln w="25400">
            <a:solidFill>
              <a:schemeClr val="accent1"/>
            </a:solidFill>
          </a:ln>
        </p:spPr>
        <p:txBody>
          <a:bodyPr wrap="square" rtlCol="0" anchor="t">
            <a:spAutoFit/>
          </a:bodyPr>
          <a:lstStyle/>
          <a:p>
            <a:pPr>
              <a:lnSpc>
                <a:spcPct val="120000"/>
              </a:lnSpc>
              <a:spcBef>
                <a:spcPct val="0"/>
              </a:spcBef>
              <a:spcAft>
                <a:spcPct val="0"/>
              </a:spcAft>
            </a:pPr>
            <a:r>
              <a:rPr lang="zh-CN" altLang="en-US" sz="2800" dirty="0" smtClean="0">
                <a:latin typeface="黑体" panose="02010609060101010101" pitchFamily="49" charset="-122"/>
                <a:ea typeface="黑体" panose="02010609060101010101" pitchFamily="49" charset="-122"/>
                <a:cs typeface="华文中宋" panose="02010600040101010101" charset="-122"/>
                <a:sym typeface="+mn-ea"/>
              </a:rPr>
              <a:t>这次变法从</a:t>
            </a:r>
            <a:r>
              <a:rPr lang="en-US" altLang="zh-CN" sz="2800" dirty="0" smtClean="0">
                <a:latin typeface="黑体" panose="02010609060101010101" pitchFamily="49" charset="-122"/>
                <a:ea typeface="黑体" panose="02010609060101010101" pitchFamily="49" charset="-122"/>
                <a:cs typeface="华文中宋" panose="02010600040101010101" charset="-122"/>
                <a:sym typeface="+mn-ea"/>
              </a:rPr>
              <a:t>6</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月</a:t>
            </a:r>
            <a:r>
              <a:rPr lang="en-US" altLang="zh-CN" sz="2800" dirty="0">
                <a:latin typeface="黑体" panose="02010609060101010101" pitchFamily="49" charset="-122"/>
                <a:ea typeface="黑体" panose="02010609060101010101" pitchFamily="49" charset="-122"/>
                <a:cs typeface="华文中宋" panose="02010600040101010101" charset="-122"/>
                <a:sym typeface="+mn-ea"/>
              </a:rPr>
              <a:t>11</a:t>
            </a:r>
            <a:r>
              <a:rPr lang="zh-CN" altLang="en-US" sz="2800" dirty="0" smtClean="0">
                <a:latin typeface="黑体" panose="02010609060101010101" pitchFamily="49" charset="-122"/>
                <a:ea typeface="黑体" panose="02010609060101010101" pitchFamily="49" charset="-122"/>
                <a:cs typeface="华文中宋" panose="02010600040101010101" charset="-122"/>
                <a:sym typeface="+mn-ea"/>
              </a:rPr>
              <a:t>日至</a:t>
            </a:r>
            <a:r>
              <a:rPr lang="en-US" altLang="zh-CN" sz="2800" dirty="0" smtClean="0">
                <a:latin typeface="黑体" panose="02010609060101010101" pitchFamily="49" charset="-122"/>
                <a:ea typeface="黑体" panose="02010609060101010101" pitchFamily="49" charset="-122"/>
                <a:cs typeface="华文中宋" panose="02010600040101010101" charset="-122"/>
                <a:sym typeface="+mn-ea"/>
              </a:rPr>
              <a:t>9</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月</a:t>
            </a:r>
            <a:r>
              <a:rPr lang="en-US" altLang="zh-CN" sz="2800" dirty="0">
                <a:latin typeface="黑体" panose="02010609060101010101" pitchFamily="49" charset="-122"/>
                <a:ea typeface="黑体" panose="02010609060101010101" pitchFamily="49" charset="-122"/>
                <a:cs typeface="华文中宋" panose="02010600040101010101" charset="-122"/>
                <a:sym typeface="+mn-ea"/>
              </a:rPr>
              <a:t>21</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日，历时</a:t>
            </a:r>
            <a:r>
              <a:rPr lang="en-US" altLang="zh-CN" sz="2800" dirty="0">
                <a:latin typeface="黑体" panose="02010609060101010101" pitchFamily="49" charset="-122"/>
                <a:ea typeface="黑体" panose="02010609060101010101" pitchFamily="49" charset="-122"/>
                <a:cs typeface="华文中宋" panose="02010600040101010101" charset="-122"/>
                <a:sym typeface="+mn-ea"/>
              </a:rPr>
              <a:t>103</a:t>
            </a:r>
            <a:r>
              <a:rPr lang="zh-CN" altLang="en-US" sz="2800" dirty="0" smtClean="0">
                <a:latin typeface="黑体" panose="02010609060101010101" pitchFamily="49" charset="-122"/>
                <a:ea typeface="黑体" panose="02010609060101010101" pitchFamily="49" charset="-122"/>
                <a:cs typeface="华文中宋" panose="02010600040101010101" charset="-122"/>
                <a:sym typeface="+mn-ea"/>
              </a:rPr>
              <a:t>天被</a:t>
            </a:r>
            <a:r>
              <a:rPr lang="zh-CN" altLang="en-US" sz="2800" dirty="0">
                <a:latin typeface="黑体" panose="02010609060101010101" pitchFamily="49" charset="-122"/>
                <a:ea typeface="黑体" panose="02010609060101010101" pitchFamily="49" charset="-122"/>
                <a:cs typeface="华文中宋" panose="02010600040101010101" charset="-122"/>
                <a:sym typeface="+mn-ea"/>
              </a:rPr>
              <a:t>称为</a:t>
            </a:r>
            <a:r>
              <a:rPr lang="en-US" altLang="zh-CN" sz="2800" dirty="0">
                <a:latin typeface="黑体" panose="02010609060101010101" pitchFamily="49" charset="-122"/>
                <a:ea typeface="黑体" panose="02010609060101010101" pitchFamily="49" charset="-122"/>
                <a:cs typeface="华文中宋" panose="02010600040101010101" charset="-122"/>
                <a:sym typeface="+mn-ea"/>
              </a:rPr>
              <a:t>“</a:t>
            </a:r>
            <a:r>
              <a:rPr lang="zh-CN" altLang="en-US" sz="2800" b="1" dirty="0">
                <a:solidFill>
                  <a:srgbClr val="C00000"/>
                </a:solidFill>
                <a:latin typeface="黑体" panose="02010609060101010101" pitchFamily="49" charset="-122"/>
                <a:ea typeface="黑体" panose="02010609060101010101" pitchFamily="49" charset="-122"/>
                <a:cs typeface="华文中宋" panose="02010600040101010101" charset="-122"/>
                <a:sym typeface="+mn-ea"/>
              </a:rPr>
              <a:t>百日维新</a:t>
            </a:r>
            <a:r>
              <a:rPr lang="en-US" altLang="zh-CN" sz="2800" dirty="0">
                <a:latin typeface="黑体" panose="02010609060101010101" pitchFamily="49" charset="-122"/>
                <a:ea typeface="黑体" panose="02010609060101010101" pitchFamily="49" charset="-122"/>
                <a:cs typeface="华文中宋" panose="02010600040101010101" charset="-122"/>
                <a:sym typeface="+mn-ea"/>
              </a:rPr>
              <a:t>”</a:t>
            </a:r>
            <a:endParaRPr lang="en-US" altLang="zh-CN" sz="2800" dirty="0">
              <a:latin typeface="黑体" panose="02010609060101010101" pitchFamily="49" charset="-122"/>
              <a:ea typeface="黑体" panose="02010609060101010101" pitchFamily="49" charset="-122"/>
              <a:cs typeface="华文中宋" panose="02010600040101010101" charset="-122"/>
              <a:sym typeface="+mn-ea"/>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p:tgtEl>
                                          <p:spTgt spid="9"/>
                                        </p:tgtEl>
                                        <p:attrNameLst>
                                          <p:attrName>ppt_y</p:attrName>
                                        </p:attrNameLst>
                                      </p:cBhvr>
                                      <p:tavLst>
                                        <p:tav tm="0">
                                          <p:val>
                                            <p:strVal val="#ppt_y+#ppt_h*1.125000"/>
                                          </p:val>
                                        </p:tav>
                                        <p:tav tm="100000">
                                          <p:val>
                                            <p:strVal val="#ppt_y"/>
                                          </p:val>
                                        </p:tav>
                                      </p:tavLst>
                                    </p:anim>
                                    <p:animEffect transition="in" filter="wipe(up)">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2556" y="2047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sp>
        <p:nvSpPr>
          <p:cNvPr id="8" name="TextBox 7"/>
          <p:cNvSpPr txBox="1"/>
          <p:nvPr/>
        </p:nvSpPr>
        <p:spPr>
          <a:xfrm>
            <a:off x="3192324" y="218365"/>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结局</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戊戌政变</a:t>
            </a:r>
            <a:endParaRPr lang="zh-CN" altLang="en-US" sz="2800" b="1" dirty="0">
              <a:solidFill>
                <a:srgbClr val="002060"/>
              </a:solidFill>
              <a:ea typeface="黑体" panose="02010609060101010101" pitchFamily="49" charset="-122"/>
            </a:endParaRPr>
          </a:p>
        </p:txBody>
      </p:sp>
      <p:pic>
        <p:nvPicPr>
          <p:cNvPr id="6" name="图片 2"/>
          <p:cNvPicPr>
            <a:picLocks noChangeAspect="1"/>
          </p:cNvPicPr>
          <p:nvPr>
            <p:custDataLst>
              <p:tags r:id="rId1"/>
            </p:custDataLst>
          </p:nvPr>
        </p:nvPicPr>
        <p:blipFill>
          <a:blip r:embed="rId2" cstate="print"/>
          <a:stretch>
            <a:fillRect/>
          </a:stretch>
        </p:blipFill>
        <p:spPr>
          <a:xfrm>
            <a:off x="3608262" y="1284923"/>
            <a:ext cx="4438227" cy="4103793"/>
          </a:xfrm>
          <a:prstGeom prst="rect">
            <a:avLst/>
          </a:prstGeom>
        </p:spPr>
        <p:style>
          <a:lnRef idx="2">
            <a:schemeClr val="dk1"/>
          </a:lnRef>
          <a:fillRef idx="1">
            <a:schemeClr val="lt1"/>
          </a:fillRef>
          <a:effectRef idx="0">
            <a:schemeClr val="dk1"/>
          </a:effectRef>
          <a:fontRef idx="minor">
            <a:schemeClr val="dk1"/>
          </a:fontRef>
        </p:style>
      </p:pic>
      <p:sp>
        <p:nvSpPr>
          <p:cNvPr id="7" name="文本框 8"/>
          <p:cNvSpPr txBox="1"/>
          <p:nvPr>
            <p:custDataLst>
              <p:tags r:id="rId3"/>
            </p:custDataLst>
          </p:nvPr>
        </p:nvSpPr>
        <p:spPr>
          <a:xfrm>
            <a:off x="1643004" y="1589088"/>
            <a:ext cx="1415772" cy="3747347"/>
          </a:xfrm>
          <a:prstGeom prst="rect">
            <a:avLst/>
          </a:prstGeom>
          <a:noFill/>
          <a:ln w="76200" cap="flat" cmpd="sng">
            <a:noFill/>
            <a:prstDash val="solid"/>
            <a:miter/>
            <a:headEnd type="none" w="med" len="med"/>
            <a:tailEnd type="none" w="med" len="med"/>
          </a:ln>
        </p:spPr>
        <p:txBody>
          <a:bodyPr vert="eaVert" wrap="square">
            <a:spAutoFit/>
          </a:bodyPr>
          <a:lstStyle/>
          <a:p>
            <a:pPr>
              <a:spcBef>
                <a:spcPct val="50000"/>
              </a:spcBef>
            </a:pPr>
            <a:r>
              <a:rPr lang="zh-CN" altLang="en-US" sz="3200" b="1" noProof="1">
                <a:solidFill>
                  <a:schemeClr val="tx1"/>
                </a:solidFill>
                <a:latin typeface="华文行楷" panose="02010800040101010101" pitchFamily="2" charset="-122"/>
                <a:ea typeface="华文行楷" panose="02010800040101010101" pitchFamily="2" charset="-122"/>
              </a:rPr>
              <a:t>我自横刀向天笑</a:t>
            </a:r>
            <a:r>
              <a:rPr lang="zh-CN" altLang="en-US" sz="3200" b="1" noProof="1">
                <a:solidFill>
                  <a:schemeClr val="tx1"/>
                </a:solidFill>
                <a:latin typeface="Arial" panose="020B0604020202020204" pitchFamily="34" charset="0"/>
                <a:ea typeface="黑体" panose="02010609060101010101" pitchFamily="49" charset="-122"/>
              </a:rPr>
              <a:t>，</a:t>
            </a:r>
            <a:endParaRPr lang="en-US" altLang="zh-CN" sz="3200" b="1" noProof="1">
              <a:solidFill>
                <a:schemeClr val="tx1"/>
              </a:solidFill>
              <a:latin typeface="Arial" panose="020B0604020202020204" pitchFamily="34" charset="0"/>
              <a:ea typeface="黑体" panose="02010609060101010101" pitchFamily="49" charset="-122"/>
            </a:endParaRPr>
          </a:p>
          <a:p>
            <a:pPr>
              <a:spcBef>
                <a:spcPct val="50000"/>
              </a:spcBef>
            </a:pPr>
            <a:r>
              <a:rPr lang="zh-CN" altLang="en-US" sz="3200" b="1" noProof="1">
                <a:solidFill>
                  <a:schemeClr val="tx1"/>
                </a:solidFill>
                <a:latin typeface="Arial" panose="020B0604020202020204" pitchFamily="34" charset="0"/>
                <a:ea typeface="华文行楷" panose="02010800040101010101" pitchFamily="2" charset="-122"/>
              </a:rPr>
              <a:t>去留肝胆两</a:t>
            </a:r>
            <a:r>
              <a:rPr lang="zh-CN" altLang="en-US" sz="3200" b="1" noProof="1" smtClean="0">
                <a:solidFill>
                  <a:schemeClr val="tx1"/>
                </a:solidFill>
                <a:latin typeface="Arial" panose="020B0604020202020204" pitchFamily="34" charset="0"/>
                <a:ea typeface="华文行楷" panose="02010800040101010101" pitchFamily="2" charset="-122"/>
              </a:rPr>
              <a:t>昆仑</a:t>
            </a:r>
            <a:r>
              <a:rPr lang="zh-CN" altLang="en-US" sz="3200" b="1" noProof="1" smtClean="0">
                <a:solidFill>
                  <a:schemeClr val="tx1"/>
                </a:solidFill>
                <a:effectLst>
                  <a:outerShdw blurRad="38100" dist="38100" dir="2700000">
                    <a:srgbClr val="000000"/>
                  </a:outerShdw>
                </a:effectLst>
                <a:latin typeface="Arial" panose="020B0604020202020204" pitchFamily="34" charset="0"/>
                <a:ea typeface="黑体" panose="02010609060101010101" pitchFamily="49" charset="-122"/>
              </a:rPr>
              <a:t>！</a:t>
            </a:r>
            <a:endParaRPr lang="zh-CN" altLang="en-US" sz="3200" b="1" noProof="1" smtClean="0">
              <a:solidFill>
                <a:schemeClr val="tx1"/>
              </a:solidFill>
              <a:effectLst>
                <a:outerShdw blurRad="38100" dist="38100" dir="2700000">
                  <a:srgbClr val="000000"/>
                </a:outerShdw>
              </a:effectLst>
              <a:latin typeface="Arial" panose="020B0604020202020204" pitchFamily="34" charset="0"/>
              <a:ea typeface="黑体" panose="02010609060101010101" pitchFamily="49" charset="-122"/>
            </a:endParaRPr>
          </a:p>
        </p:txBody>
      </p:sp>
      <p:sp>
        <p:nvSpPr>
          <p:cNvPr id="10" name="文本框 4"/>
          <p:cNvSpPr txBox="1"/>
          <p:nvPr>
            <p:custDataLst>
              <p:tags r:id="rId4"/>
            </p:custDataLst>
          </p:nvPr>
        </p:nvSpPr>
        <p:spPr>
          <a:xfrm>
            <a:off x="8693203" y="1220550"/>
            <a:ext cx="1014307" cy="4333241"/>
          </a:xfrm>
          <a:prstGeom prst="rect">
            <a:avLst/>
          </a:prstGeom>
          <a:noFill/>
        </p:spPr>
        <p:txBody>
          <a:bodyPr wrap="square" rtlCol="0">
            <a:spAutoFit/>
          </a:bodyPr>
          <a:lstStyle/>
          <a:p>
            <a:r>
              <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以</a:t>
            </a:r>
            <a:endPar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a:p>
            <a:r>
              <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血</a:t>
            </a:r>
            <a:endPar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a:p>
            <a:r>
              <a:rPr lang="zh-CN" altLang="en-US" sz="5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唤</a:t>
            </a:r>
            <a:endParaRPr lang="zh-CN" altLang="en-US" sz="5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a:p>
            <a:r>
              <a:rPr lang="zh-CN" altLang="en-US" sz="5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醒</a:t>
            </a:r>
            <a:endParaRPr lang="zh-CN" altLang="en-US" sz="5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a:p>
            <a:r>
              <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国</a:t>
            </a:r>
            <a:endPar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a:p>
            <a:r>
              <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rPr>
              <a:t>人！</a:t>
            </a:r>
            <a:endParaRPr lang="zh-CN" altLang="en-US" sz="4400" b="1" dirty="0">
              <a:gradFill>
                <a:gsLst>
                  <a:gs pos="0">
                    <a:srgbClr val="FE4444"/>
                  </a:gs>
                  <a:gs pos="100000">
                    <a:srgbClr val="832B2B"/>
                  </a:gs>
                </a:gsLst>
                <a:lin scaled="0"/>
              </a:gradFill>
              <a:latin typeface="华文新魏" panose="02010800040101010101" pitchFamily="2" charset="-122"/>
              <a:ea typeface="华文新魏" panose="02010800040101010101" pitchFamily="2" charset="-122"/>
            </a:endParaRPr>
          </a:p>
        </p:txBody>
      </p:sp>
      <p:sp>
        <p:nvSpPr>
          <p:cNvPr id="11" name="文本框 30727"/>
          <p:cNvSpPr txBox="1">
            <a:spLocks noChangeArrowheads="1"/>
          </p:cNvSpPr>
          <p:nvPr>
            <p:custDataLst>
              <p:tags r:id="rId5"/>
            </p:custDataLst>
          </p:nvPr>
        </p:nvSpPr>
        <p:spPr bwMode="auto">
          <a:xfrm>
            <a:off x="2954928" y="5664375"/>
            <a:ext cx="5639544" cy="506730"/>
          </a:xfrm>
          <a:prstGeom prst="rect">
            <a:avLst/>
          </a:prstGeom>
          <a:solidFill>
            <a:schemeClr val="bg1"/>
          </a:solidFill>
          <a:ln w="9525">
            <a:noFill/>
            <a:miter lim="800000"/>
          </a:ln>
        </p:spPr>
        <p:txBody>
          <a:bodyPr wrap="square">
            <a:spAutoFit/>
          </a:bodyPr>
          <a:lstStyle/>
          <a:p>
            <a:pPr>
              <a:spcBef>
                <a:spcPct val="50000"/>
              </a:spcBef>
            </a:pPr>
            <a:r>
              <a:rPr lang="zh-CN" altLang="en-US" sz="2700" b="1" dirty="0">
                <a:latin typeface="华文新魏" panose="02010800040101010101" pitchFamily="2" charset="-122"/>
                <a:ea typeface="华文新魏" panose="02010800040101010101" pitchFamily="2" charset="-122"/>
                <a:cs typeface="华文新魏" panose="02010800040101010101" pitchFamily="2" charset="-122"/>
              </a:rPr>
              <a:t>为变法而牺牲的第一</a:t>
            </a:r>
            <a:r>
              <a:rPr lang="zh-CN" altLang="en-US" sz="2700" b="1" dirty="0" smtClean="0">
                <a:latin typeface="华文新魏" panose="02010800040101010101" pitchFamily="2" charset="-122"/>
                <a:ea typeface="华文新魏" panose="02010800040101010101" pitchFamily="2" charset="-122"/>
                <a:cs typeface="华文新魏" panose="02010800040101010101" pitchFamily="2" charset="-122"/>
              </a:rPr>
              <a:t>人</a:t>
            </a:r>
            <a:r>
              <a:rPr lang="en-US" altLang="zh-CN" sz="2700" b="1" dirty="0" smtClean="0">
                <a:latin typeface="华文新魏" panose="02010800040101010101" pitchFamily="2" charset="-122"/>
                <a:ea typeface="华文新魏" panose="02010800040101010101" pitchFamily="2" charset="-122"/>
                <a:cs typeface="华文新魏" panose="02010800040101010101" pitchFamily="2" charset="-122"/>
              </a:rPr>
              <a:t>——</a:t>
            </a:r>
            <a:r>
              <a:rPr lang="zh-CN" altLang="en-US" sz="2700" b="1" dirty="0">
                <a:solidFill>
                  <a:srgbClr val="FF0000"/>
                </a:solidFill>
                <a:latin typeface="华文新魏" panose="02010800040101010101" pitchFamily="2" charset="-122"/>
                <a:ea typeface="华文新魏" panose="02010800040101010101" pitchFamily="2" charset="-122"/>
                <a:cs typeface="华文新魏" panose="02010800040101010101" pitchFamily="2" charset="-122"/>
              </a:rPr>
              <a:t>谭嗣同</a:t>
            </a:r>
            <a:endParaRPr lang="zh-CN" altLang="en-US" sz="2700" b="1" dirty="0">
              <a:solidFill>
                <a:srgbClr val="FF0000"/>
              </a:solidFill>
              <a:latin typeface="华文新魏" panose="02010800040101010101" pitchFamily="2" charset="-122"/>
              <a:ea typeface="华文新魏" panose="02010800040101010101" pitchFamily="2" charset="-122"/>
              <a:cs typeface="华文新魏" panose="02010800040101010101" pitchFamily="2"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4" presetClass="emph" presetSubtype="2" fill="hold" grpId="0" nodeType="withEffect">
                                  <p:stCondLst>
                                    <p:cond delay="0"/>
                                  </p:stCondLst>
                                  <p:childTnLst>
                                    <p:anim to="1.5" calcmode="lin" valueType="num">
                                      <p:cBhvr override="childStyle">
                                        <p:cTn id="8" dur="2000" fill="hold"/>
                                        <p:tgtEl>
                                          <p:spTgt spid="10"/>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2556" y="221495"/>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sp>
        <p:nvSpPr>
          <p:cNvPr id="8" name="TextBox 7"/>
          <p:cNvSpPr txBox="1"/>
          <p:nvPr/>
        </p:nvSpPr>
        <p:spPr>
          <a:xfrm>
            <a:off x="3192325" y="218365"/>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结局</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戊戌政变</a:t>
            </a:r>
            <a:endParaRPr lang="zh-CN" altLang="en-US" sz="2800" b="1" dirty="0">
              <a:solidFill>
                <a:srgbClr val="002060"/>
              </a:solidFill>
              <a:ea typeface="黑体" panose="02010609060101010101" pitchFamily="49" charset="-122"/>
            </a:endParaRPr>
          </a:p>
        </p:txBody>
      </p:sp>
      <p:sp>
        <p:nvSpPr>
          <p:cNvPr id="10" name="矩形 9"/>
          <p:cNvSpPr/>
          <p:nvPr/>
        </p:nvSpPr>
        <p:spPr>
          <a:xfrm>
            <a:off x="485234" y="1048967"/>
            <a:ext cx="10859916" cy="1754326"/>
          </a:xfrm>
          <a:prstGeom prst="rect">
            <a:avLst/>
          </a:prstGeom>
        </p:spPr>
        <p:txBody>
          <a:bodyPr wrap="square">
            <a:spAutoFit/>
          </a:bodyPr>
          <a:lstStyle/>
          <a:p>
            <a:pPr>
              <a:lnSpc>
                <a:spcPct val="150000"/>
              </a:lnSpc>
            </a:pPr>
            <a:r>
              <a:rPr lang="en-US" altLang="zh-CN" sz="2400" dirty="0" smtClean="0">
                <a:solidFill>
                  <a:srgbClr val="002060"/>
                </a:solidFill>
                <a:latin typeface="黑体" panose="02010609060101010101" pitchFamily="49" charset="-122"/>
                <a:ea typeface="黑体" panose="02010609060101010101" pitchFamily="49" charset="-122"/>
              </a:rPr>
              <a:t>1.</a:t>
            </a:r>
            <a:r>
              <a:rPr lang="zh-CN" altLang="en-US" sz="2400" dirty="0" smtClean="0">
                <a:solidFill>
                  <a:srgbClr val="002060"/>
                </a:solidFill>
                <a:latin typeface="黑体" panose="02010609060101010101" pitchFamily="49" charset="-122"/>
                <a:ea typeface="黑体" panose="02010609060101010101" pitchFamily="49" charset="-122"/>
              </a:rPr>
              <a:t>依据课本</a:t>
            </a:r>
            <a:r>
              <a:rPr lang="en-US" altLang="zh-CN" sz="2400" dirty="0" smtClean="0">
                <a:solidFill>
                  <a:srgbClr val="002060"/>
                </a:solidFill>
                <a:latin typeface="黑体" panose="02010609060101010101" pitchFamily="49" charset="-122"/>
                <a:ea typeface="黑体" panose="02010609060101010101" pitchFamily="49" charset="-122"/>
              </a:rPr>
              <a:t>32</a:t>
            </a:r>
            <a:r>
              <a:rPr lang="zh-CN" altLang="en-US" sz="2400" dirty="0" smtClean="0">
                <a:solidFill>
                  <a:srgbClr val="002060"/>
                </a:solidFill>
                <a:latin typeface="黑体" panose="02010609060101010101" pitchFamily="49" charset="-122"/>
                <a:ea typeface="黑体" panose="02010609060101010101" pitchFamily="49" charset="-122"/>
              </a:rPr>
              <a:t>页用史实说明戊戌变法的最终结局。</a:t>
            </a:r>
            <a:endParaRPr lang="en-US" altLang="zh-CN" sz="2400" dirty="0" smtClean="0">
              <a:solidFill>
                <a:srgbClr val="002060"/>
              </a:solidFill>
              <a:latin typeface="黑体" panose="02010609060101010101" pitchFamily="49" charset="-122"/>
              <a:ea typeface="黑体" panose="02010609060101010101" pitchFamily="49" charset="-122"/>
            </a:endParaRPr>
          </a:p>
          <a:p>
            <a:pPr>
              <a:lnSpc>
                <a:spcPct val="150000"/>
              </a:lnSpc>
            </a:pPr>
            <a:r>
              <a:rPr lang="en-US" altLang="zh-CN" sz="2400" dirty="0" smtClean="0">
                <a:solidFill>
                  <a:srgbClr val="002060"/>
                </a:solidFill>
                <a:latin typeface="黑体" panose="02010609060101010101" pitchFamily="49" charset="-122"/>
                <a:ea typeface="黑体" panose="02010609060101010101" pitchFamily="49" charset="-122"/>
              </a:rPr>
              <a:t>2.</a:t>
            </a:r>
            <a:r>
              <a:rPr lang="zh-CN" altLang="en-US" sz="2400" dirty="0" smtClean="0">
                <a:solidFill>
                  <a:srgbClr val="002060"/>
                </a:solidFill>
                <a:latin typeface="黑体" panose="02010609060101010101" pitchFamily="49" charset="-122"/>
                <a:ea typeface="黑体" panose="02010609060101010101" pitchFamily="49" charset="-122"/>
                <a:sym typeface="+mn-ea"/>
              </a:rPr>
              <a:t>依据材料分析戊戌变法失败的原因。</a:t>
            </a:r>
            <a:r>
              <a:rPr lang="zh-CN" altLang="zh-CN" sz="2400" dirty="0" smtClean="0">
                <a:solidFill>
                  <a:srgbClr val="002060"/>
                </a:solidFill>
                <a:latin typeface="黑体" panose="02010609060101010101" pitchFamily="49" charset="-122"/>
                <a:ea typeface="黑体" panose="02010609060101010101" pitchFamily="49" charset="-122"/>
                <a:sym typeface="+mn-ea"/>
              </a:rPr>
              <a:t>你能得到什么启示？</a:t>
            </a:r>
            <a:endParaRPr lang="zh-CN" altLang="zh-CN" sz="2400" dirty="0" smtClean="0">
              <a:solidFill>
                <a:srgbClr val="002060"/>
              </a:solidFill>
              <a:latin typeface="黑体" panose="02010609060101010101" pitchFamily="49" charset="-122"/>
              <a:ea typeface="黑体" panose="02010609060101010101" pitchFamily="49" charset="-122"/>
              <a:sym typeface="+mn-ea"/>
            </a:endParaRPr>
          </a:p>
          <a:p>
            <a:pPr>
              <a:lnSpc>
                <a:spcPct val="150000"/>
              </a:lnSpc>
            </a:pPr>
            <a:endParaRPr lang="en-US" altLang="zh-CN" sz="2400" dirty="0" smtClean="0">
              <a:solidFill>
                <a:srgbClr val="002060"/>
              </a:solidFill>
              <a:latin typeface="方正粗黑宋简体" panose="02000000000000000000" charset="-122"/>
              <a:ea typeface="方正粗黑宋简体" panose="02000000000000000000" charset="-122"/>
            </a:endParaRPr>
          </a:p>
        </p:txBody>
      </p:sp>
      <p:sp>
        <p:nvSpPr>
          <p:cNvPr id="12" name="矩形 11"/>
          <p:cNvSpPr/>
          <p:nvPr>
            <p:custDataLst>
              <p:tags r:id="rId1"/>
            </p:custDataLst>
          </p:nvPr>
        </p:nvSpPr>
        <p:spPr>
          <a:xfrm>
            <a:off x="483538" y="2359660"/>
            <a:ext cx="11152505" cy="888507"/>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材料一：变法遭到守旧势力的强烈抵制和反对，除慈禧控制的朝廷外，各省督抚大多持观望态度。</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
        <p:nvSpPr>
          <p:cNvPr id="13" name="矩形 12"/>
          <p:cNvSpPr/>
          <p:nvPr>
            <p:custDataLst>
              <p:tags r:id="rId2"/>
            </p:custDataLst>
          </p:nvPr>
        </p:nvSpPr>
        <p:spPr>
          <a:xfrm>
            <a:off x="484173" y="3364733"/>
            <a:ext cx="11151870" cy="852426"/>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a:t>
            </a:r>
            <a:r>
              <a:rPr lang="zh-CN" altLang="en-US" sz="2400" dirty="0" smtClean="0">
                <a:solidFill>
                  <a:schemeClr val="tx1"/>
                </a:solidFill>
                <a:latin typeface="黑体" panose="02010609060101010101" pitchFamily="49" charset="-122"/>
                <a:ea typeface="黑体" panose="02010609060101010101" pitchFamily="49" charset="-122"/>
                <a:cs typeface="楷体" panose="02010609060101010101" charset="-122"/>
              </a:rPr>
              <a:t>料二：</a:t>
            </a:r>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当慈禧太后把光绪帝囚禁后，他无奈感慨：“虽有改革之心，却毫无实权，朕就是一个傀儡呀！”</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
        <p:nvSpPr>
          <p:cNvPr id="14" name="矩形 13"/>
          <p:cNvSpPr/>
          <p:nvPr>
            <p:custDataLst>
              <p:tags r:id="rId3"/>
            </p:custDataLst>
          </p:nvPr>
        </p:nvSpPr>
        <p:spPr>
          <a:xfrm>
            <a:off x="511468" y="4349381"/>
            <a:ext cx="11151870" cy="905007"/>
          </a:xfrm>
          <a:prstGeom prst="rect">
            <a:avLst/>
          </a:prstGeom>
          <a:noFill/>
          <a:ln w="3175">
            <a:solidFill>
              <a:schemeClr val="tx1">
                <a:alpha val="99000"/>
              </a:schemeClr>
            </a:solidFill>
            <a:prstDash val="sysDot"/>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材</a:t>
            </a:r>
            <a:r>
              <a:rPr lang="zh-CN" altLang="en-US" sz="2400" dirty="0" smtClean="0">
                <a:solidFill>
                  <a:schemeClr val="tx1"/>
                </a:solidFill>
                <a:latin typeface="黑体" panose="02010609060101010101" pitchFamily="49" charset="-122"/>
                <a:ea typeface="黑体" panose="02010609060101010101" pitchFamily="49" charset="-122"/>
                <a:cs typeface="楷体" panose="02010609060101010101" charset="-122"/>
              </a:rPr>
              <a:t>料三：</a:t>
            </a:r>
            <a:r>
              <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rPr>
              <a:t>戊戌变法的阶级基础是知识分子和民族资产阶级，当变法曲终人散之时，广大人民群众对此狠漠然，好多人不知道具体情况。</a:t>
            </a:r>
            <a:endParaRPr lang="zh-CN" altLang="en-US" sz="2400" dirty="0">
              <a:solidFill>
                <a:schemeClr val="tx1"/>
              </a:solidFill>
              <a:latin typeface="黑体" panose="02010609060101010101" pitchFamily="49" charset="-122"/>
              <a:ea typeface="黑体" panose="02010609060101010101" pitchFamily="49" charset="-122"/>
              <a:cs typeface="楷体" panose="02010609060101010101" charset="-122"/>
            </a:endParaRPr>
          </a:p>
        </p:txBody>
      </p:sp>
      <p:sp>
        <p:nvSpPr>
          <p:cNvPr id="9" name="圆角矩形 8"/>
          <p:cNvSpPr/>
          <p:nvPr>
            <p:custDataLst>
              <p:tags r:id="rId4"/>
            </p:custDataLst>
          </p:nvPr>
        </p:nvSpPr>
        <p:spPr>
          <a:xfrm>
            <a:off x="3050122" y="2693641"/>
            <a:ext cx="5288915" cy="494030"/>
          </a:xfrm>
          <a:prstGeom prst="roundRect">
            <a:avLst/>
          </a:prstGeom>
          <a:solidFill>
            <a:schemeClr val="accent6">
              <a:lumMod val="7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2600" b="1" dirty="0">
                <a:solidFill>
                  <a:schemeClr val="bg1"/>
                </a:solidFill>
                <a:latin typeface="黑体" panose="02010609060101010101" pitchFamily="49" charset="-122"/>
                <a:ea typeface="黑体" panose="02010609060101010101" pitchFamily="49" charset="-122"/>
                <a:sym typeface="+mn-ea"/>
              </a:rPr>
              <a:t>①慈禧太后为首的顽固派势力强大</a:t>
            </a:r>
            <a:endParaRPr lang="zh-CN" altLang="en-US" sz="2600" b="1" dirty="0">
              <a:solidFill>
                <a:schemeClr val="bg1"/>
              </a:solidFill>
              <a:latin typeface="黑体" panose="02010609060101010101" pitchFamily="49" charset="-122"/>
              <a:ea typeface="黑体" panose="02010609060101010101" pitchFamily="49" charset="-122"/>
              <a:sym typeface="+mn-ea"/>
            </a:endParaRPr>
          </a:p>
        </p:txBody>
      </p:sp>
      <p:sp>
        <p:nvSpPr>
          <p:cNvPr id="11" name="圆角矩形 10"/>
          <p:cNvSpPr/>
          <p:nvPr>
            <p:custDataLst>
              <p:tags r:id="rId5"/>
            </p:custDataLst>
          </p:nvPr>
        </p:nvSpPr>
        <p:spPr>
          <a:xfrm>
            <a:off x="552581" y="5340503"/>
            <a:ext cx="8394471" cy="494030"/>
          </a:xfrm>
          <a:prstGeom prst="roundRect">
            <a:avLst/>
          </a:prstGeom>
          <a:solidFill>
            <a:srgbClr val="C00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600" b="1" dirty="0" smtClean="0">
                <a:solidFill>
                  <a:schemeClr val="bg1"/>
                </a:solidFill>
                <a:latin typeface="黑体" panose="02010609060101010101" pitchFamily="49" charset="-122"/>
                <a:ea typeface="黑体" panose="02010609060101010101" pitchFamily="49" charset="-122"/>
                <a:sym typeface="+mn-ea"/>
              </a:rPr>
              <a:t>根本原因：资</a:t>
            </a:r>
            <a:r>
              <a:rPr lang="zh-CN" altLang="en-US" sz="2600" b="1" dirty="0">
                <a:solidFill>
                  <a:schemeClr val="bg1"/>
                </a:solidFill>
                <a:latin typeface="黑体" panose="02010609060101010101" pitchFamily="49" charset="-122"/>
                <a:ea typeface="黑体" panose="02010609060101010101" pitchFamily="49" charset="-122"/>
                <a:sym typeface="+mn-ea"/>
              </a:rPr>
              <a:t>产阶级软弱</a:t>
            </a:r>
            <a:r>
              <a:rPr lang="zh-CN" altLang="en-US" sz="2600" b="1" dirty="0" smtClean="0">
                <a:solidFill>
                  <a:schemeClr val="bg1"/>
                </a:solidFill>
                <a:latin typeface="黑体" panose="02010609060101010101" pitchFamily="49" charset="-122"/>
                <a:ea typeface="黑体" panose="02010609060101010101" pitchFamily="49" charset="-122"/>
                <a:sym typeface="+mn-ea"/>
              </a:rPr>
              <a:t>性</a:t>
            </a:r>
            <a:endParaRPr lang="zh-CN" altLang="en-US" sz="2600" b="1" dirty="0">
              <a:solidFill>
                <a:schemeClr val="bg1"/>
              </a:solidFill>
              <a:latin typeface="黑体" panose="02010609060101010101" pitchFamily="49" charset="-122"/>
              <a:ea typeface="黑体" panose="02010609060101010101" pitchFamily="49" charset="-122"/>
              <a:sym typeface="+mn-ea"/>
            </a:endParaRPr>
          </a:p>
        </p:txBody>
      </p:sp>
      <p:sp>
        <p:nvSpPr>
          <p:cNvPr id="15" name="圆角矩形 14"/>
          <p:cNvSpPr/>
          <p:nvPr>
            <p:custDataLst>
              <p:tags r:id="rId6"/>
            </p:custDataLst>
          </p:nvPr>
        </p:nvSpPr>
        <p:spPr>
          <a:xfrm>
            <a:off x="4182887" y="3794618"/>
            <a:ext cx="4358005" cy="494030"/>
          </a:xfrm>
          <a:prstGeom prst="roundRect">
            <a:avLst/>
          </a:prstGeom>
          <a:solidFill>
            <a:schemeClr val="accent6">
              <a:lumMod val="7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r>
              <a:rPr lang="zh-CN" altLang="en-US" sz="2600" b="1" dirty="0" smtClean="0">
                <a:solidFill>
                  <a:schemeClr val="bg1"/>
                </a:solidFill>
                <a:latin typeface="黑体" panose="02010609060101010101" pitchFamily="49" charset="-122"/>
                <a:ea typeface="黑体" panose="02010609060101010101" pitchFamily="49" charset="-122"/>
                <a:sym typeface="+mn-ea"/>
              </a:rPr>
              <a:t>②依</a:t>
            </a:r>
            <a:r>
              <a:rPr lang="zh-CN" altLang="en-US" sz="2600" b="1" dirty="0">
                <a:solidFill>
                  <a:schemeClr val="bg1"/>
                </a:solidFill>
                <a:latin typeface="黑体" panose="02010609060101010101" pitchFamily="49" charset="-122"/>
                <a:ea typeface="黑体" panose="02010609060101010101" pitchFamily="49" charset="-122"/>
                <a:sym typeface="+mn-ea"/>
              </a:rPr>
              <a:t>靠一个没有实权的皇帝</a:t>
            </a:r>
            <a:endParaRPr lang="zh-CN" altLang="en-US" sz="2600" b="1" dirty="0">
              <a:solidFill>
                <a:schemeClr val="bg1"/>
              </a:solidFill>
              <a:latin typeface="黑体" panose="02010609060101010101" pitchFamily="49" charset="-122"/>
              <a:ea typeface="黑体" panose="02010609060101010101" pitchFamily="49" charset="-122"/>
              <a:sym typeface="+mn-ea"/>
            </a:endParaRPr>
          </a:p>
        </p:txBody>
      </p:sp>
      <p:sp>
        <p:nvSpPr>
          <p:cNvPr id="16" name="圆角矩形 15"/>
          <p:cNvSpPr/>
          <p:nvPr>
            <p:custDataLst>
              <p:tags r:id="rId7"/>
            </p:custDataLst>
          </p:nvPr>
        </p:nvSpPr>
        <p:spPr>
          <a:xfrm>
            <a:off x="7547585" y="4778396"/>
            <a:ext cx="4086397" cy="494030"/>
          </a:xfrm>
          <a:prstGeom prst="roundRect">
            <a:avLst/>
          </a:prstGeom>
          <a:solidFill>
            <a:schemeClr val="accent6">
              <a:lumMod val="7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r>
              <a:rPr lang="zh-CN" altLang="en-US" sz="2600" b="1" dirty="0" smtClean="0">
                <a:solidFill>
                  <a:schemeClr val="bg1"/>
                </a:solidFill>
                <a:latin typeface="黑体" panose="02010609060101010101" pitchFamily="49" charset="-122"/>
                <a:ea typeface="黑体" panose="02010609060101010101" pitchFamily="49" charset="-122"/>
                <a:sym typeface="+mn-ea"/>
              </a:rPr>
              <a:t>③没</a:t>
            </a:r>
            <a:r>
              <a:rPr lang="zh-CN" altLang="en-US" sz="2600" b="1" dirty="0">
                <a:solidFill>
                  <a:schemeClr val="bg1"/>
                </a:solidFill>
                <a:latin typeface="黑体" panose="02010609060101010101" pitchFamily="49" charset="-122"/>
                <a:ea typeface="黑体" panose="02010609060101010101" pitchFamily="49" charset="-122"/>
                <a:sym typeface="+mn-ea"/>
              </a:rPr>
              <a:t>有发动人民群众</a:t>
            </a:r>
            <a:endParaRPr lang="zh-CN" altLang="en-US" sz="2600" b="1" dirty="0">
              <a:solidFill>
                <a:schemeClr val="bg1"/>
              </a:solidFill>
              <a:latin typeface="黑体" panose="02010609060101010101" pitchFamily="49" charset="-122"/>
              <a:ea typeface="黑体" panose="02010609060101010101" pitchFamily="49" charset="-122"/>
              <a:sym typeface="+mn-ea"/>
            </a:endParaRPr>
          </a:p>
        </p:txBody>
      </p:sp>
      <p:sp>
        <p:nvSpPr>
          <p:cNvPr id="17" name="文本框 9"/>
          <p:cNvSpPr txBox="1"/>
          <p:nvPr>
            <p:custDataLst>
              <p:tags r:id="rId8"/>
            </p:custDataLst>
          </p:nvPr>
        </p:nvSpPr>
        <p:spPr>
          <a:xfrm>
            <a:off x="552580" y="5887475"/>
            <a:ext cx="8394471" cy="492443"/>
          </a:xfrm>
          <a:prstGeom prst="rect">
            <a:avLst/>
          </a:prstGeom>
          <a:solidFill>
            <a:schemeClr val="accent1"/>
          </a:solidFill>
          <a:ln w="28575">
            <a:noFill/>
          </a:ln>
        </p:spPr>
        <p:txBody>
          <a:bodyPr wrap="square">
            <a:spAutoFit/>
          </a:bodyPr>
          <a:lstStyle/>
          <a:p>
            <a:pPr indent="0" algn="ctr"/>
            <a:r>
              <a:rPr lang="zh-CN" altLang="en-US" sz="2600" b="1" dirty="0">
                <a:solidFill>
                  <a:schemeClr val="bg1"/>
                </a:solidFill>
                <a:latin typeface="黑体" panose="02010609060101010101" pitchFamily="49" charset="-122"/>
                <a:ea typeface="黑体" panose="02010609060101010101" pitchFamily="49" charset="-122"/>
                <a:sym typeface="+mn-ea"/>
              </a:rPr>
              <a:t>启示：资本主义的改良主义道路在中国行不通！</a:t>
            </a:r>
            <a:endParaRPr lang="zh-CN" altLang="en-US" sz="2600" b="1" dirty="0">
              <a:solidFill>
                <a:schemeClr val="bg1"/>
              </a:solidFill>
              <a:latin typeface="黑体" panose="02010609060101010101" pitchFamily="49" charset="-122"/>
              <a:ea typeface="黑体" panose="020106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5" grpId="0" animBg="1"/>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2012" y="2286750"/>
            <a:ext cx="1046440" cy="2572179"/>
          </a:xfrm>
          <a:prstGeom prst="rect">
            <a:avLst/>
          </a:prstGeom>
          <a:noFill/>
          <a:ln>
            <a:solidFill>
              <a:schemeClr val="accent1">
                <a:shade val="50000"/>
              </a:schemeClr>
            </a:solidFill>
          </a:ln>
        </p:spPr>
        <p:txBody>
          <a:bodyPr vert="eaVert" wrap="none" rtlCol="0">
            <a:spAutoFit/>
          </a:bodyPr>
          <a:lstStyle/>
          <a:p>
            <a:r>
              <a:rPr lang="zh-CN" altLang="en-US" sz="2800" b="1" dirty="0" smtClean="0">
                <a:ea typeface="黑体" panose="02010609060101010101" pitchFamily="49" charset="-122"/>
                <a:sym typeface="+mn-ea"/>
              </a:rPr>
              <a:t>甲午中日战后民</a:t>
            </a:r>
            <a:endParaRPr lang="en-US" altLang="zh-CN" sz="2800" b="1" dirty="0" smtClean="0">
              <a:ea typeface="黑体" panose="02010609060101010101" pitchFamily="49" charset="-122"/>
              <a:sym typeface="+mn-ea"/>
            </a:endParaRPr>
          </a:p>
          <a:p>
            <a:r>
              <a:rPr lang="zh-CN" altLang="en-US" sz="2800" b="1" dirty="0" smtClean="0">
                <a:ea typeface="黑体" panose="02010609060101010101" pitchFamily="49" charset="-122"/>
                <a:sym typeface="+mn-ea"/>
              </a:rPr>
              <a:t>族危机空前严重</a:t>
            </a:r>
            <a:endParaRPr lang="zh-CN" altLang="en-US" sz="2800" b="1" dirty="0">
              <a:ea typeface="黑体" panose="02010609060101010101" pitchFamily="49" charset="-122"/>
              <a:sym typeface="+mn-ea"/>
            </a:endParaRPr>
          </a:p>
        </p:txBody>
      </p:sp>
      <p:sp>
        <p:nvSpPr>
          <p:cNvPr id="5" name="右箭头 4"/>
          <p:cNvSpPr/>
          <p:nvPr/>
        </p:nvSpPr>
        <p:spPr>
          <a:xfrm>
            <a:off x="1443436" y="3654902"/>
            <a:ext cx="792088" cy="144016"/>
          </a:xfrm>
          <a:prstGeom prst="rightArrow">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6" name="TextBox 5"/>
          <p:cNvSpPr txBox="1"/>
          <p:nvPr/>
        </p:nvSpPr>
        <p:spPr>
          <a:xfrm>
            <a:off x="1515444" y="3078838"/>
            <a:ext cx="615553" cy="1397177"/>
          </a:xfrm>
          <a:prstGeom prst="rect">
            <a:avLst/>
          </a:prstGeom>
          <a:noFill/>
        </p:spPr>
        <p:txBody>
          <a:bodyPr vert="eaVert" wrap="none" rtlCol="0">
            <a:spAutoFit/>
          </a:bodyPr>
          <a:lstStyle/>
          <a:p>
            <a:r>
              <a:rPr lang="zh-CN" altLang="en-US" sz="2800" b="1" dirty="0" smtClean="0">
                <a:ea typeface="黑体" panose="02010609060101010101" pitchFamily="49" charset="-122"/>
                <a:sym typeface="+mn-ea"/>
              </a:rPr>
              <a:t>背      景</a:t>
            </a:r>
            <a:endParaRPr lang="zh-CN" altLang="en-US" sz="2800" b="1" dirty="0" smtClean="0">
              <a:ea typeface="黑体" panose="02010609060101010101" pitchFamily="49" charset="-122"/>
              <a:sym typeface="+mn-ea"/>
            </a:endParaRPr>
          </a:p>
        </p:txBody>
      </p:sp>
      <p:cxnSp>
        <p:nvCxnSpPr>
          <p:cNvPr id="7" name="直接连接符 6"/>
          <p:cNvCxnSpPr/>
          <p:nvPr/>
        </p:nvCxnSpPr>
        <p:spPr>
          <a:xfrm>
            <a:off x="4455309" y="2755563"/>
            <a:ext cx="1670756" cy="158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218884" y="1755431"/>
            <a:ext cx="1763576" cy="158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982460" y="3469943"/>
            <a:ext cx="1856396" cy="158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84041" y="3757975"/>
            <a:ext cx="1856396" cy="1588"/>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flipH="1" flipV="1">
            <a:off x="7126237" y="2611656"/>
            <a:ext cx="1714512" cy="2063"/>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700065" y="3829983"/>
            <a:ext cx="1008609" cy="584775"/>
          </a:xfrm>
          <a:prstGeom prst="rect">
            <a:avLst/>
          </a:prstGeom>
          <a:noFill/>
        </p:spPr>
        <p:txBody>
          <a:bodyPr wrap="none" rtlCol="0">
            <a:spAutoFit/>
          </a:bodyPr>
          <a:lstStyle/>
          <a:p>
            <a:r>
              <a:rPr lang="zh-CN" altLang="en-US" sz="3200" b="1" dirty="0" smtClean="0">
                <a:latin typeface="黑体" panose="02010609060101010101" pitchFamily="49" charset="-122"/>
                <a:ea typeface="黑体" panose="02010609060101010101" pitchFamily="49" charset="-122"/>
              </a:rPr>
              <a:t>序幕</a:t>
            </a:r>
            <a:endParaRPr lang="zh-CN" altLang="en-US" sz="3200" b="1" dirty="0">
              <a:latin typeface="黑体" panose="02010609060101010101" pitchFamily="49" charset="-122"/>
              <a:ea typeface="黑体" panose="02010609060101010101" pitchFamily="49" charset="-122"/>
            </a:endParaRPr>
          </a:p>
        </p:txBody>
      </p:sp>
      <p:sp>
        <p:nvSpPr>
          <p:cNvPr id="13" name="TextBox 12"/>
          <p:cNvSpPr txBox="1"/>
          <p:nvPr/>
        </p:nvSpPr>
        <p:spPr>
          <a:xfrm>
            <a:off x="4733769" y="2898441"/>
            <a:ext cx="1008609" cy="584775"/>
          </a:xfrm>
          <a:prstGeom prst="rect">
            <a:avLst/>
          </a:prstGeom>
          <a:noFill/>
        </p:spPr>
        <p:txBody>
          <a:bodyPr wrap="none" rtlCol="0">
            <a:spAutoFit/>
          </a:bodyPr>
          <a:lstStyle/>
          <a:p>
            <a:r>
              <a:rPr lang="zh-CN" altLang="en-US" sz="3200" b="1" dirty="0" smtClean="0">
                <a:latin typeface="黑体" panose="02010609060101010101" pitchFamily="49" charset="-122"/>
                <a:ea typeface="黑体" panose="02010609060101010101" pitchFamily="49" charset="-122"/>
              </a:rPr>
              <a:t>发展</a:t>
            </a:r>
            <a:endParaRPr lang="zh-CN" altLang="en-US" sz="3200" b="1" dirty="0" smtClean="0">
              <a:latin typeface="黑体" panose="02010609060101010101" pitchFamily="49" charset="-122"/>
              <a:ea typeface="黑体" panose="02010609060101010101" pitchFamily="49" charset="-122"/>
            </a:endParaRPr>
          </a:p>
        </p:txBody>
      </p:sp>
      <p:sp>
        <p:nvSpPr>
          <p:cNvPr id="14" name="TextBox 13"/>
          <p:cNvSpPr txBox="1"/>
          <p:nvPr/>
        </p:nvSpPr>
        <p:spPr>
          <a:xfrm>
            <a:off x="6497345" y="1826870"/>
            <a:ext cx="1008609" cy="584775"/>
          </a:xfrm>
          <a:prstGeom prst="rect">
            <a:avLst/>
          </a:prstGeom>
          <a:noFill/>
        </p:spPr>
        <p:txBody>
          <a:bodyPr wrap="none" rtlCol="0">
            <a:spAutoFit/>
          </a:bodyPr>
          <a:lstStyle/>
          <a:p>
            <a:r>
              <a:rPr lang="zh-CN" altLang="en-US" sz="3200" b="1" dirty="0" smtClean="0">
                <a:latin typeface="黑体" panose="02010609060101010101" pitchFamily="49" charset="-122"/>
                <a:ea typeface="黑体" panose="02010609060101010101" pitchFamily="49" charset="-122"/>
              </a:rPr>
              <a:t>高潮</a:t>
            </a:r>
            <a:endParaRPr lang="zh-CN" altLang="en-US" sz="3200" b="1" dirty="0" smtClean="0">
              <a:latin typeface="黑体" panose="02010609060101010101" pitchFamily="49" charset="-122"/>
              <a:ea typeface="黑体" panose="02010609060101010101" pitchFamily="49" charset="-122"/>
            </a:endParaRPr>
          </a:p>
        </p:txBody>
      </p:sp>
      <p:cxnSp>
        <p:nvCxnSpPr>
          <p:cNvPr id="15" name="直接连接符 14"/>
          <p:cNvCxnSpPr/>
          <p:nvPr/>
        </p:nvCxnSpPr>
        <p:spPr>
          <a:xfrm rot="5400000" flipH="1" flipV="1">
            <a:off x="5719850" y="2254466"/>
            <a:ext cx="1000132" cy="2063"/>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72673" y="3613959"/>
            <a:ext cx="1008609" cy="584775"/>
          </a:xfrm>
          <a:prstGeom prst="rect">
            <a:avLst/>
          </a:prstGeom>
          <a:noFill/>
        </p:spPr>
        <p:txBody>
          <a:bodyPr wrap="none" rtlCol="0">
            <a:spAutoFit/>
          </a:bodyPr>
          <a:lstStyle/>
          <a:p>
            <a:r>
              <a:rPr lang="zh-CN" altLang="en-US" sz="3200" b="1" dirty="0" smtClean="0">
                <a:latin typeface="黑体" panose="02010609060101010101" pitchFamily="49" charset="-122"/>
                <a:ea typeface="黑体" panose="02010609060101010101" pitchFamily="49" charset="-122"/>
              </a:rPr>
              <a:t>结局</a:t>
            </a:r>
            <a:endParaRPr lang="zh-CN" altLang="en-US" sz="3200" b="1" dirty="0">
              <a:latin typeface="黑体" panose="02010609060101010101" pitchFamily="49" charset="-122"/>
              <a:ea typeface="黑体" panose="02010609060101010101" pitchFamily="49" charset="-122"/>
            </a:endParaRPr>
          </a:p>
        </p:txBody>
      </p:sp>
      <p:sp>
        <p:nvSpPr>
          <p:cNvPr id="17" name="文本框 10"/>
          <p:cNvSpPr txBox="1"/>
          <p:nvPr>
            <p:custDataLst>
              <p:tags r:id="rId1"/>
            </p:custDataLst>
          </p:nvPr>
        </p:nvSpPr>
        <p:spPr>
          <a:xfrm>
            <a:off x="2556049" y="2749862"/>
            <a:ext cx="1750060" cy="977047"/>
          </a:xfrm>
          <a:prstGeom prst="rect">
            <a:avLst/>
          </a:prstGeom>
          <a:noFill/>
          <a:ln>
            <a:solidFill>
              <a:schemeClr val="accent1">
                <a:shade val="50000"/>
              </a:schemeClr>
            </a:solidFill>
          </a:ln>
        </p:spPr>
        <p:txBody>
          <a:bodyPr wrap="square" rtlCol="0">
            <a:noAutofit/>
          </a:bodyPr>
          <a:lstStyle/>
          <a:p>
            <a:r>
              <a:rPr lang="zh-CN" altLang="en-US" sz="2800" b="1" dirty="0">
                <a:ea typeface="黑体" panose="02010609060101010101" pitchFamily="49" charset="-122"/>
                <a:sym typeface="+mn-ea"/>
              </a:rPr>
              <a:t>公车上书揭开序幕</a:t>
            </a:r>
            <a:endParaRPr lang="zh-CN" altLang="en-US" sz="2800" b="1" dirty="0">
              <a:ea typeface="黑体" panose="02010609060101010101" pitchFamily="49" charset="-122"/>
              <a:sym typeface="+mn-ea"/>
            </a:endParaRPr>
          </a:p>
        </p:txBody>
      </p:sp>
      <p:sp>
        <p:nvSpPr>
          <p:cNvPr id="18" name="文本框 13"/>
          <p:cNvSpPr txBox="1"/>
          <p:nvPr>
            <p:custDataLst>
              <p:tags r:id="rId2"/>
            </p:custDataLst>
          </p:nvPr>
        </p:nvSpPr>
        <p:spPr>
          <a:xfrm>
            <a:off x="4356249" y="1813758"/>
            <a:ext cx="1750060" cy="936103"/>
          </a:xfrm>
          <a:prstGeom prst="rect">
            <a:avLst/>
          </a:prstGeom>
          <a:noFill/>
          <a:ln>
            <a:solidFill>
              <a:schemeClr val="accent1">
                <a:shade val="50000"/>
              </a:schemeClr>
            </a:solidFill>
          </a:ln>
        </p:spPr>
        <p:txBody>
          <a:bodyPr wrap="square" rtlCol="0">
            <a:noAutofit/>
          </a:bodyPr>
          <a:lstStyle/>
          <a:p>
            <a:r>
              <a:rPr lang="zh-CN" altLang="en-US" sz="2800" b="1" dirty="0">
                <a:ea typeface="黑体" panose="02010609060101010101" pitchFamily="49" charset="-122"/>
                <a:sym typeface="+mn-ea"/>
              </a:rPr>
              <a:t>组织学会创办报刊</a:t>
            </a:r>
            <a:endParaRPr lang="zh-CN" altLang="en-US" b="1" dirty="0">
              <a:ea typeface="黑体" panose="02010609060101010101" pitchFamily="49" charset="-122"/>
            </a:endParaRPr>
          </a:p>
        </p:txBody>
      </p:sp>
      <p:sp>
        <p:nvSpPr>
          <p:cNvPr id="19" name="文本框 16"/>
          <p:cNvSpPr txBox="1"/>
          <p:nvPr>
            <p:custDataLst>
              <p:tags r:id="rId3"/>
            </p:custDataLst>
          </p:nvPr>
        </p:nvSpPr>
        <p:spPr>
          <a:xfrm>
            <a:off x="6223561" y="830814"/>
            <a:ext cx="1750060" cy="949784"/>
          </a:xfrm>
          <a:prstGeom prst="rect">
            <a:avLst/>
          </a:prstGeom>
          <a:noFill/>
          <a:ln>
            <a:solidFill>
              <a:schemeClr val="accent1">
                <a:shade val="50000"/>
              </a:schemeClr>
            </a:solidFill>
          </a:ln>
        </p:spPr>
        <p:txBody>
          <a:bodyPr wrap="square" rtlCol="0">
            <a:noAutofit/>
          </a:bodyPr>
          <a:lstStyle/>
          <a:p>
            <a:r>
              <a:rPr lang="zh-CN" altLang="en-US" sz="2800" b="1" dirty="0">
                <a:ea typeface="黑体" panose="02010609060101010101" pitchFamily="49" charset="-122"/>
                <a:sym typeface="+mn-ea"/>
              </a:rPr>
              <a:t>百日维新实行变法</a:t>
            </a:r>
            <a:endParaRPr lang="zh-CN" altLang="en-US" b="1" dirty="0">
              <a:ea typeface="黑体" panose="02010609060101010101" pitchFamily="49" charset="-122"/>
            </a:endParaRPr>
          </a:p>
        </p:txBody>
      </p:sp>
      <p:sp>
        <p:nvSpPr>
          <p:cNvPr id="20" name="文本框 19"/>
          <p:cNvSpPr txBox="1"/>
          <p:nvPr>
            <p:custDataLst>
              <p:tags r:id="rId4"/>
            </p:custDataLst>
          </p:nvPr>
        </p:nvSpPr>
        <p:spPr>
          <a:xfrm>
            <a:off x="8100665" y="2533838"/>
            <a:ext cx="1750060" cy="892933"/>
          </a:xfrm>
          <a:prstGeom prst="rect">
            <a:avLst/>
          </a:prstGeom>
          <a:noFill/>
          <a:ln>
            <a:solidFill>
              <a:schemeClr val="accent1">
                <a:shade val="50000"/>
              </a:schemeClr>
            </a:solidFill>
          </a:ln>
        </p:spPr>
        <p:txBody>
          <a:bodyPr wrap="square" rtlCol="0">
            <a:noAutofit/>
          </a:bodyPr>
          <a:lstStyle/>
          <a:p>
            <a:r>
              <a:rPr lang="zh-CN" altLang="en-US" sz="2800" b="1" dirty="0">
                <a:ea typeface="黑体" panose="02010609060101010101" pitchFamily="49" charset="-122"/>
                <a:sym typeface="+mn-ea"/>
              </a:rPr>
              <a:t>戊戌政变变法失败</a:t>
            </a:r>
            <a:endParaRPr lang="zh-CN" altLang="en-US" b="1" dirty="0">
              <a:ea typeface="黑体" panose="02010609060101010101" pitchFamily="49" charset="-122"/>
            </a:endParaRPr>
          </a:p>
        </p:txBody>
      </p:sp>
      <p:cxnSp>
        <p:nvCxnSpPr>
          <p:cNvPr id="21" name="直接连接符 20"/>
          <p:cNvCxnSpPr/>
          <p:nvPr/>
        </p:nvCxnSpPr>
        <p:spPr>
          <a:xfrm rot="5400000" flipH="1" flipV="1">
            <a:off x="3929223" y="3248897"/>
            <a:ext cx="1000132" cy="206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528549" y="4749421"/>
            <a:ext cx="8948380" cy="16666"/>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3" name="文本框 21"/>
          <p:cNvSpPr txBox="1"/>
          <p:nvPr>
            <p:custDataLst>
              <p:tags r:id="rId5"/>
            </p:custDataLst>
          </p:nvPr>
        </p:nvSpPr>
        <p:spPr>
          <a:xfrm>
            <a:off x="2896001" y="5054119"/>
            <a:ext cx="6213475" cy="521970"/>
          </a:xfrm>
          <a:prstGeom prst="rect">
            <a:avLst/>
          </a:prstGeom>
          <a:noFill/>
        </p:spPr>
        <p:txBody>
          <a:bodyPr wrap="square" rtlCol="0">
            <a:spAutoFit/>
          </a:bodyPr>
          <a:lstStyle/>
          <a:p>
            <a:pPr algn="l">
              <a:buClrTx/>
              <a:buSzTx/>
              <a:buFontTx/>
            </a:pPr>
            <a:r>
              <a:rPr lang="zh-CN" altLang="en-US" sz="2800" b="1" dirty="0">
                <a:solidFill>
                  <a:srgbClr val="C00000"/>
                </a:solidFill>
                <a:ea typeface="黑体" panose="02010609060101010101" pitchFamily="49" charset="-122"/>
                <a:sym typeface="+mn-ea"/>
              </a:rPr>
              <a:t>资产阶级改良道路</a:t>
            </a:r>
            <a:r>
              <a:rPr lang="zh-CN" altLang="en-US" sz="2800" b="1" dirty="0" smtClean="0">
                <a:solidFill>
                  <a:srgbClr val="C00000"/>
                </a:solidFill>
                <a:ea typeface="黑体" panose="02010609060101010101" pitchFamily="49" charset="-122"/>
                <a:sym typeface="+mn-ea"/>
              </a:rPr>
              <a:t>在中</a:t>
            </a:r>
            <a:r>
              <a:rPr lang="zh-CN" altLang="en-US" sz="2800" b="1" dirty="0">
                <a:solidFill>
                  <a:srgbClr val="C00000"/>
                </a:solidFill>
                <a:ea typeface="黑体" panose="02010609060101010101" pitchFamily="49" charset="-122"/>
                <a:sym typeface="+mn-ea"/>
              </a:rPr>
              <a:t>国行不通！</a:t>
            </a:r>
            <a:endParaRPr lang="en-US" altLang="zh-CN" sz="2800" b="1" dirty="0">
              <a:solidFill>
                <a:srgbClr val="C00000"/>
              </a:solidFill>
              <a:ea typeface="黑体" panose="02010609060101010101" pitchFamily="49" charset="-122"/>
              <a:sym typeface="+mn-ea"/>
            </a:endParaRPr>
          </a:p>
        </p:txBody>
      </p:sp>
      <p:sp>
        <p:nvSpPr>
          <p:cNvPr id="24" name="右箭头 23"/>
          <p:cNvSpPr/>
          <p:nvPr/>
        </p:nvSpPr>
        <p:spPr>
          <a:xfrm>
            <a:off x="9972873" y="3469943"/>
            <a:ext cx="792088" cy="216024"/>
          </a:xfrm>
          <a:prstGeom prst="rightArrow">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25" name="矩形 24"/>
          <p:cNvSpPr/>
          <p:nvPr/>
        </p:nvSpPr>
        <p:spPr>
          <a:xfrm>
            <a:off x="10809243" y="2548172"/>
            <a:ext cx="1046440" cy="2217915"/>
          </a:xfrm>
          <a:prstGeom prst="rect">
            <a:avLst/>
          </a:prstGeom>
          <a:ln>
            <a:solidFill>
              <a:schemeClr val="accent1">
                <a:shade val="50000"/>
              </a:schemeClr>
            </a:solidFill>
          </a:ln>
        </p:spPr>
        <p:txBody>
          <a:bodyPr vert="eaVert" wrap="none">
            <a:spAutoFit/>
          </a:bodyPr>
          <a:lstStyle/>
          <a:p>
            <a:r>
              <a:rPr lang="zh-CN" altLang="en-US" sz="2800" b="1" dirty="0" smtClean="0">
                <a:ea typeface="黑体" panose="02010609060101010101" pitchFamily="49" charset="-122"/>
                <a:sym typeface="+mn-ea"/>
              </a:rPr>
              <a:t>在社会上起了</a:t>
            </a:r>
            <a:endParaRPr lang="en-US" altLang="zh-CN" sz="2800" b="1" dirty="0" smtClean="0">
              <a:ea typeface="黑体" panose="02010609060101010101" pitchFamily="49" charset="-122"/>
              <a:sym typeface="+mn-ea"/>
            </a:endParaRPr>
          </a:p>
          <a:p>
            <a:r>
              <a:rPr lang="zh-CN" altLang="en-US" sz="2800" b="1" dirty="0" smtClean="0">
                <a:ea typeface="黑体" panose="02010609060101010101" pitchFamily="49" charset="-122"/>
                <a:sym typeface="+mn-ea"/>
              </a:rPr>
              <a:t>思想启蒙作用</a:t>
            </a:r>
            <a:endParaRPr lang="zh-CN" altLang="en-US" sz="2800" b="1" dirty="0" smtClean="0">
              <a:ea typeface="黑体" panose="02010609060101010101" pitchFamily="49" charset="-122"/>
              <a:sym typeface="+mn-ea"/>
            </a:endParaRPr>
          </a:p>
        </p:txBody>
      </p:sp>
      <p:sp>
        <p:nvSpPr>
          <p:cNvPr id="26" name="TextBox 25"/>
          <p:cNvSpPr txBox="1"/>
          <p:nvPr/>
        </p:nvSpPr>
        <p:spPr>
          <a:xfrm>
            <a:off x="10044881" y="2893879"/>
            <a:ext cx="615553" cy="1496564"/>
          </a:xfrm>
          <a:prstGeom prst="rect">
            <a:avLst/>
          </a:prstGeom>
          <a:noFill/>
        </p:spPr>
        <p:txBody>
          <a:bodyPr vert="eaVert" wrap="none" rtlCol="0">
            <a:spAutoFit/>
          </a:bodyPr>
          <a:lstStyle/>
          <a:p>
            <a:r>
              <a:rPr lang="zh-CN" altLang="en-US" sz="2800" b="1" dirty="0" smtClean="0">
                <a:ea typeface="黑体" panose="02010609060101010101" pitchFamily="49" charset="-122"/>
                <a:sym typeface="+mn-ea"/>
              </a:rPr>
              <a:t>影       响</a:t>
            </a:r>
            <a:endParaRPr lang="zh-CN" altLang="en-US" sz="2800" b="1" dirty="0" smtClean="0">
              <a:ea typeface="黑体" panose="02010609060101010101" pitchFamily="49" charset="-122"/>
              <a:sym typeface="+mn-ea"/>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par>
                                <p:cTn id="43" presetID="22" presetClass="entr" presetSubtype="1"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up)">
                                      <p:cBhvr>
                                        <p:cTn id="45" dur="500"/>
                                        <p:tgtEl>
                                          <p:spTgt spid="9"/>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par>
                                <p:cTn id="49" presetID="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par>
                                <p:cTn id="57" presetID="22" presetClass="entr" presetSubtype="8"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500"/>
                            </p:stCondLst>
                            <p:childTnLst>
                              <p:par>
                                <p:cTn id="61" presetID="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2" grpId="0"/>
      <p:bldP spid="13" grpId="0"/>
      <p:bldP spid="14" grpId="0"/>
      <p:bldP spid="16" grpId="0"/>
      <p:bldP spid="17" grpId="0" animBg="1"/>
      <p:bldP spid="18" grpId="0" animBg="1"/>
      <p:bldP spid="19" grpId="0" animBg="1"/>
      <p:bldP spid="20" grpId="0" animBg="1"/>
      <p:bldP spid="23" grpId="0"/>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圆角 2"/>
          <p:cNvSpPr/>
          <p:nvPr>
            <p:custDataLst>
              <p:tags r:id="rId1"/>
            </p:custDataLst>
          </p:nvPr>
        </p:nvSpPr>
        <p:spPr>
          <a:xfrm>
            <a:off x="958850" y="851226"/>
            <a:ext cx="10274300" cy="2976563"/>
          </a:xfrm>
          <a:prstGeom prst="roundRect">
            <a:avLst>
              <a:gd name="adj" fmla="val 7272"/>
            </a:avLst>
          </a:prstGeom>
          <a:solidFill>
            <a:srgbClr val="F0EFEF">
              <a:alpha val="80000"/>
            </a:srgbClr>
          </a:solidFill>
          <a:ln>
            <a:solidFill>
              <a:srgbClr val="F0EF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8" name="矩形: 圆角 11"/>
          <p:cNvSpPr/>
          <p:nvPr>
            <p:custDataLst>
              <p:tags r:id="rId2"/>
            </p:custDataLst>
          </p:nvPr>
        </p:nvSpPr>
        <p:spPr>
          <a:xfrm>
            <a:off x="1610436" y="1160310"/>
            <a:ext cx="8534400" cy="5322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lnSpc>
                <a:spcPct val="150000"/>
              </a:lnSpc>
              <a:spcBef>
                <a:spcPct val="0"/>
              </a:spcBef>
              <a:spcAft>
                <a:spcPct val="0"/>
              </a:spcAft>
              <a:defRPr/>
            </a:pPr>
            <a:r>
              <a:rPr kumimoji="0" lang="zh-CN" altLang="en-US" sz="2400" b="0"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rPr>
              <a:t>第二单</a:t>
            </a:r>
            <a:r>
              <a:rPr lang="zh-CN" altLang="en-US" sz="2400" dirty="0" smtClean="0">
                <a:solidFill>
                  <a:schemeClr val="bg1"/>
                </a:solidFill>
                <a:latin typeface="黑体" panose="02010609060101010101" pitchFamily="49" charset="-122"/>
                <a:ea typeface="黑体" panose="02010609060101010101" pitchFamily="49" charset="-122"/>
              </a:rPr>
              <a:t>元近代化早期探索与民族危机的加剧</a:t>
            </a:r>
            <a:endParaRPr lang="zh-CN" altLang="en-US" sz="2400" dirty="0" smtClean="0">
              <a:solidFill>
                <a:schemeClr val="bg1"/>
              </a:solidFill>
              <a:latin typeface="黑体" panose="02010609060101010101" pitchFamily="49" charset="-122"/>
              <a:ea typeface="黑体" panose="02010609060101010101" pitchFamily="49" charset="-122"/>
            </a:endParaRPr>
          </a:p>
        </p:txBody>
      </p:sp>
      <p:sp>
        <p:nvSpPr>
          <p:cNvPr id="5" name="矩形: 圆角 8"/>
          <p:cNvSpPr/>
          <p:nvPr>
            <p:custDataLst>
              <p:tags r:id="rId3"/>
            </p:custDataLst>
          </p:nvPr>
        </p:nvSpPr>
        <p:spPr>
          <a:xfrm>
            <a:off x="1103313" y="1017914"/>
            <a:ext cx="9985375" cy="2643188"/>
          </a:xfrm>
          <a:prstGeom prst="roundRect">
            <a:avLst>
              <a:gd name="adj" fmla="val 7272"/>
            </a:avLst>
          </a:prstGeom>
          <a:noFill/>
          <a:ln>
            <a:solidFill>
              <a:srgbClr val="A09F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14" name="文本框 1"/>
          <p:cNvSpPr txBox="1"/>
          <p:nvPr>
            <p:custDataLst>
              <p:tags r:id="rId4"/>
            </p:custDataLst>
          </p:nvPr>
        </p:nvSpPr>
        <p:spPr>
          <a:xfrm>
            <a:off x="4830548" y="1586371"/>
            <a:ext cx="3006725" cy="830997"/>
          </a:xfrm>
          <a:prstGeom prst="rect">
            <a:avLst/>
          </a:prstGeom>
          <a:noFill/>
          <a:ln w="9525">
            <a:noFill/>
          </a:ln>
        </p:spPr>
        <p:txBody>
          <a:bodyPr wrap="square" anchor="t">
            <a:spAutoFit/>
          </a:bodyPr>
          <a:lstStyle/>
          <a:p>
            <a:r>
              <a:rPr lang="en-US" altLang="zh-CN" sz="4800" b="1" dirty="0" err="1">
                <a:latin typeface="Arial" panose="020B0604020202020204" pitchFamily="34" charset="0"/>
                <a:ea typeface="黑体" panose="02010609060101010101" pitchFamily="49" charset="-122"/>
              </a:rPr>
              <a:t>wù</a:t>
            </a:r>
            <a:r>
              <a:rPr lang="en-US" altLang="zh-CN" sz="4800" b="1" dirty="0">
                <a:latin typeface="Arial" panose="020B0604020202020204" pitchFamily="34" charset="0"/>
                <a:ea typeface="黑体" panose="02010609060101010101" pitchFamily="49" charset="-122"/>
              </a:rPr>
              <a:t>   </a:t>
            </a:r>
            <a:r>
              <a:rPr lang="en-US" altLang="zh-CN" sz="4800" b="1" dirty="0" err="1">
                <a:latin typeface="Arial" panose="020B0604020202020204" pitchFamily="34" charset="0"/>
                <a:ea typeface="黑体" panose="02010609060101010101" pitchFamily="49" charset="-122"/>
              </a:rPr>
              <a:t>xū</a:t>
            </a:r>
            <a:endParaRPr lang="en-US" altLang="zh-CN" sz="4800" b="1" dirty="0">
              <a:latin typeface="Arial" panose="020B0604020202020204" pitchFamily="34" charset="0"/>
              <a:ea typeface="黑体" panose="02010609060101010101" pitchFamily="49" charset="-122"/>
            </a:endParaRPr>
          </a:p>
        </p:txBody>
      </p:sp>
      <p:sp>
        <p:nvSpPr>
          <p:cNvPr id="15" name="TextBox 14"/>
          <p:cNvSpPr txBox="1"/>
          <p:nvPr/>
        </p:nvSpPr>
        <p:spPr>
          <a:xfrm>
            <a:off x="2756847" y="2320370"/>
            <a:ext cx="8250977" cy="830997"/>
          </a:xfrm>
          <a:prstGeom prst="rect">
            <a:avLst/>
          </a:prstGeom>
          <a:noFill/>
        </p:spPr>
        <p:txBody>
          <a:bodyPr wrap="none" rtlCol="0">
            <a:spAutoFit/>
          </a:bodyPr>
          <a:lstStyle/>
          <a:p>
            <a:r>
              <a:rPr lang="zh-CN" altLang="en-US" sz="4800" b="1" dirty="0" smtClean="0">
                <a:latin typeface="黑体" panose="02010609060101010101" pitchFamily="49" charset="-122"/>
                <a:ea typeface="黑体" panose="02010609060101010101" pitchFamily="49" charset="-122"/>
              </a:rPr>
              <a:t>第</a:t>
            </a:r>
            <a:r>
              <a:rPr lang="en-US" altLang="zh-CN" sz="4800" b="1" dirty="0" smtClean="0">
                <a:latin typeface="黑体" panose="02010609060101010101" pitchFamily="49" charset="-122"/>
                <a:ea typeface="黑体" panose="02010609060101010101" pitchFamily="49" charset="-122"/>
              </a:rPr>
              <a:t>6</a:t>
            </a:r>
            <a:r>
              <a:rPr lang="zh-CN" altLang="en-US" sz="4800" b="1" dirty="0" smtClean="0">
                <a:latin typeface="黑体" panose="02010609060101010101" pitchFamily="49" charset="-122"/>
                <a:ea typeface="黑体" panose="02010609060101010101" pitchFamily="49" charset="-122"/>
              </a:rPr>
              <a:t>课   戊    戌   变   法</a:t>
            </a:r>
            <a:endParaRPr lang="zh-CN" altLang="en-US" sz="4800" b="1" dirty="0">
              <a:latin typeface="黑体" panose="02010609060101010101" pitchFamily="49" charset="-122"/>
              <a:ea typeface="黑体" panose="02010609060101010101" pitchFamily="49" charset="-122"/>
            </a:endParaRPr>
          </a:p>
        </p:txBody>
      </p:sp>
      <p:pic>
        <p:nvPicPr>
          <p:cNvPr id="16" name="图片 15"/>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876015" y="4190113"/>
            <a:ext cx="2076450" cy="2167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图片 16"/>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3191492" y="4217409"/>
            <a:ext cx="2445034" cy="21017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Picture 2"/>
          <p:cNvPicPr>
            <a:picLocks noChangeAspect="1" noChangeArrowheads="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5825782" y="4190113"/>
            <a:ext cx="2840546" cy="24497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图片 18"/>
          <p:cNvPicPr>
            <a:picLocks noChangeAspect="1"/>
          </p:cNvPicPr>
          <p:nvPr>
            <p:custDataLst>
              <p:tags r:id="rId11"/>
            </p:custDataLst>
          </p:nvPr>
        </p:nvPicPr>
        <p:blipFill>
          <a:blip r:embed="rId12" cstate="print"/>
          <a:stretch>
            <a:fillRect/>
          </a:stretch>
        </p:blipFill>
        <p:spPr>
          <a:xfrm>
            <a:off x="8843749" y="4149170"/>
            <a:ext cx="2470245" cy="21972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09490" y="1502089"/>
            <a:ext cx="11628044" cy="397031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just" defTabSz="914400" rtl="0" eaLnBrk="1" fontAlgn="base" latinLnBrk="0" hangingPunct="1">
              <a:lnSpc>
                <a:spcPct val="150000"/>
              </a:lnSpc>
              <a:spcBef>
                <a:spcPct val="0"/>
              </a:spcBef>
              <a:spcAft>
                <a:spcPct val="0"/>
              </a:spcAft>
              <a:buClrTx/>
              <a:buSzTx/>
              <a:buFontTx/>
              <a:buNone/>
              <a:tabLst>
                <a:tab pos="3093720" algn="l"/>
              </a:tabLst>
            </a:pP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1.</a:t>
            </a:r>
            <a:r>
              <a:rPr kumimoji="0" 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（河北省</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2023</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年中考） </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19</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世纪末，某女士在</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女学报</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上撰文提出：</a:t>
            </a:r>
            <a:r>
              <a:rPr kumimoji="0" lang="zh-CN" altLang="en-US" sz="2800" b="0" i="0" u="none" strike="noStrike" cap="none" normalizeH="0" baseline="0" dirty="0" smtClean="0">
                <a:ln>
                  <a:noFill/>
                </a:ln>
                <a:solidFill>
                  <a:schemeClr val="tx1"/>
                </a:solidFill>
                <a:effectLst/>
                <a:latin typeface="Arial" panose="020B0604020202020204"/>
                <a:ea typeface="黑体" panose="02010609060101010101" pitchFamily="49" charset="-122"/>
                <a:cs typeface="Tahoma" panose="020B0604030504040204" pitchFamily="34" charset="0"/>
              </a:rPr>
              <a:t>“</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方今瓜分之局已开，国势日危。前月明诏特下，谕各庶民，皆得上书，夫民也者，男谓之民，女亦谓之民也。凡我同辈亦可以联名上书，直陈所见。</a:t>
            </a:r>
            <a:r>
              <a:rPr kumimoji="0" lang="zh-CN" altLang="en-US" sz="2800" b="0" i="0" u="none" strike="noStrike" cap="none" normalizeH="0" baseline="0" dirty="0" smtClean="0">
                <a:ln>
                  <a:noFill/>
                </a:ln>
                <a:solidFill>
                  <a:schemeClr val="tx1"/>
                </a:solidFill>
                <a:effectLst/>
                <a:latin typeface="Arial" panose="020B0604020202020204"/>
                <a:ea typeface="黑体" panose="02010609060101010101" pitchFamily="49" charset="-122"/>
                <a:cs typeface="Tahoma" panose="020B0604030504040204" pitchFamily="34" charset="0"/>
              </a:rPr>
              <a:t>”“</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可以联名上书，直陈所见</a:t>
            </a:r>
            <a:r>
              <a:rPr kumimoji="0" lang="zh-CN" altLang="en-US" sz="2800" b="0" i="0" u="none" strike="noStrike" cap="none" normalizeH="0" baseline="0" dirty="0" smtClean="0">
                <a:ln>
                  <a:noFill/>
                </a:ln>
                <a:solidFill>
                  <a:schemeClr val="tx1"/>
                </a:solidFill>
                <a:effectLst/>
                <a:latin typeface="Arial" panose="020B0604020202020204"/>
                <a:ea typeface="黑体" panose="02010609060101010101" pitchFamily="49" charset="-122"/>
                <a:cs typeface="Tahoma" panose="020B0604030504040204" pitchFamily="34" charset="0"/>
              </a:rPr>
              <a:t>”</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这一情形的出现是由于（     ）</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endParaRPr>
          </a:p>
          <a:p>
            <a:pPr marL="0" marR="0" lvl="0" indent="0" algn="just" defTabSz="914400" rtl="0" eaLnBrk="0" fontAlgn="ctr" latinLnBrk="0" hangingPunct="0">
              <a:lnSpc>
                <a:spcPct val="150000"/>
              </a:lnSpc>
              <a:spcBef>
                <a:spcPct val="0"/>
              </a:spcBef>
              <a:spcAft>
                <a:spcPct val="0"/>
              </a:spcAft>
              <a:buClrTx/>
              <a:buSzTx/>
              <a:buFontTx/>
              <a:buNone/>
              <a:tabLst>
                <a:tab pos="3093720" algn="l"/>
              </a:tabLst>
            </a:pP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A. </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太平天国的建立	         </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B. </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洋务运动的兴起</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endParaRPr>
          </a:p>
          <a:p>
            <a:pPr marL="0" marR="0" lvl="0" indent="0" algn="just" defTabSz="914400" rtl="0" eaLnBrk="0" fontAlgn="ctr" latinLnBrk="0" hangingPunct="0">
              <a:lnSpc>
                <a:spcPct val="150000"/>
              </a:lnSpc>
              <a:spcBef>
                <a:spcPct val="0"/>
              </a:spcBef>
              <a:spcAft>
                <a:spcPct val="0"/>
              </a:spcAft>
              <a:buClrTx/>
              <a:buSzTx/>
              <a:buFontTx/>
              <a:buNone/>
              <a:tabLst>
                <a:tab pos="3093720" algn="l"/>
              </a:tabLst>
            </a:pP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C. </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戊戌变法的实行	         </a:t>
            </a:r>
            <a:r>
              <a:rPr kumimoji="0" lang="en-US" altLang="zh-CN"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D. </a:t>
            </a:r>
            <a:r>
              <a:rPr kumimoji="0" lang="zh-CN" altLang="en-US" sz="2800" b="0"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cs typeface="Tahoma" panose="020B0604030504040204" pitchFamily="34" charset="0"/>
              </a:rPr>
              <a:t>中华民国的创建</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endParaRPr>
          </a:p>
        </p:txBody>
      </p:sp>
      <p:sp>
        <p:nvSpPr>
          <p:cNvPr id="4" name="文本框 3"/>
          <p:cNvSpPr txBox="1"/>
          <p:nvPr>
            <p:custDataLst>
              <p:tags r:id="rId1"/>
            </p:custDataLst>
          </p:nvPr>
        </p:nvSpPr>
        <p:spPr>
          <a:xfrm>
            <a:off x="10191036" y="3489517"/>
            <a:ext cx="539750" cy="659130"/>
          </a:xfrm>
          <a:prstGeom prst="rect">
            <a:avLst/>
          </a:prstGeom>
          <a:noFill/>
        </p:spPr>
        <p:txBody>
          <a:bodyPr wrap="square" rtlCol="0">
            <a:noAutofit/>
          </a:bodyPr>
          <a:lstStyle/>
          <a:p>
            <a:pPr algn="ctr"/>
            <a:r>
              <a:rPr lang="en-US" altLang="zh-CN" sz="3600" dirty="0">
                <a:solidFill>
                  <a:srgbClr val="FF0000"/>
                </a:solidFill>
                <a:latin typeface="黑体" panose="02010609060101010101" pitchFamily="49" charset="-122"/>
                <a:ea typeface="黑体" panose="02010609060101010101" pitchFamily="49" charset="-122"/>
              </a:rPr>
              <a:t>C</a:t>
            </a:r>
            <a:endParaRPr lang="en-US" altLang="zh-CN" sz="36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83301" y="1190885"/>
            <a:ext cx="11674991" cy="5262979"/>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just" defTabSz="914400" rtl="0" eaLnBrk="1" fontAlgn="ctr" latinLnBrk="0" hangingPunct="1">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2.</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（河北省唐山市古冶区</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2023</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年模拟）徐中约在</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中国近代史</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中提到，</a:t>
            </a:r>
            <a:endParaRPr lang="en-US" altLang="zh-CN"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1" fontAlgn="ctr" latinLnBrk="0" hangingPunct="1">
              <a:lnSpc>
                <a:spcPct val="150000"/>
              </a:lnSpc>
              <a:spcBef>
                <a:spcPct val="0"/>
              </a:spcBef>
              <a:spcAft>
                <a:spcPct val="0"/>
              </a:spcAft>
              <a:buClrTx/>
              <a:buSzTx/>
              <a:buFontTx/>
              <a:buNone/>
              <a:tabLst>
                <a:tab pos="2638425" algn="l"/>
              </a:tabLst>
            </a:pPr>
            <a:r>
              <a:rPr lang="zh-CN" altLang="en-US" sz="2800" dirty="0" smtClean="0">
                <a:latin typeface="黑体" panose="02010609060101010101" pitchFamily="49" charset="-122"/>
                <a:ea typeface="黑体" panose="02010609060101010101" pitchFamily="49" charset="-122"/>
                <a:cs typeface="Tahoma" panose="020B0604030504040204" pitchFamily="34" charset="0"/>
              </a:rPr>
              <a:t>“战败无可置疑地证明了满人无力应付时代的挑战，自强运动那种表面的</a:t>
            </a:r>
            <a:endParaRPr lang="en-US" altLang="zh-CN"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1" fontAlgn="ctr" latinLnBrk="0" hangingPunct="1">
              <a:lnSpc>
                <a:spcPct val="150000"/>
              </a:lnSpc>
              <a:spcBef>
                <a:spcPct val="0"/>
              </a:spcBef>
              <a:spcAft>
                <a:spcPct val="0"/>
              </a:spcAft>
              <a:buClrTx/>
              <a:buSzTx/>
              <a:buFontTx/>
              <a:buNone/>
              <a:tabLst>
                <a:tab pos="2638425" algn="l"/>
              </a:tabLst>
            </a:pPr>
            <a:r>
              <a:rPr lang="zh-CN" altLang="en-US" sz="2800" dirty="0" smtClean="0">
                <a:latin typeface="黑体" panose="02010609060101010101" pitchFamily="49" charset="-122"/>
                <a:ea typeface="黑体" panose="02010609060101010101" pitchFamily="49" charset="-122"/>
                <a:cs typeface="Tahoma" panose="020B0604030504040204" pitchFamily="34" charset="0"/>
              </a:rPr>
              <a:t>现代化，无法使江河日下的统治获得新生。而且，新的帝国主义危机产生</a:t>
            </a:r>
            <a:endParaRPr lang="en-US" altLang="zh-CN"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1" fontAlgn="ctr" latinLnBrk="0" hangingPunct="1">
              <a:lnSpc>
                <a:spcPct val="150000"/>
              </a:lnSpc>
              <a:spcBef>
                <a:spcPct val="0"/>
              </a:spcBef>
              <a:spcAft>
                <a:spcPct val="0"/>
              </a:spcAft>
              <a:buClrTx/>
              <a:buSzTx/>
              <a:buFontTx/>
              <a:buNone/>
              <a:tabLst>
                <a:tab pos="2638425" algn="l"/>
              </a:tabLst>
            </a:pPr>
            <a:r>
              <a:rPr lang="zh-CN" altLang="en-US" sz="2800" dirty="0" smtClean="0">
                <a:latin typeface="黑体" panose="02010609060101010101" pitchFamily="49" charset="-122"/>
                <a:ea typeface="黑体" panose="02010609060101010101" pitchFamily="49" charset="-122"/>
                <a:cs typeface="Tahoma" panose="020B0604030504040204" pitchFamily="34" charset="0"/>
              </a:rPr>
              <a:t>了瓜分中国的危险。此时，中国思想界认识到，只有一场激进的改革，甚</a:t>
            </a:r>
            <a:endParaRPr lang="en-US" altLang="zh-CN"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1" fontAlgn="ctr" latinLnBrk="0" hangingPunct="1">
              <a:lnSpc>
                <a:spcPct val="150000"/>
              </a:lnSpc>
              <a:spcBef>
                <a:spcPct val="0"/>
              </a:spcBef>
              <a:spcAft>
                <a:spcPct val="0"/>
              </a:spcAft>
              <a:buClrTx/>
              <a:buSzTx/>
              <a:buFontTx/>
              <a:buNone/>
              <a:tabLst>
                <a:tab pos="2638425" algn="l"/>
              </a:tabLst>
            </a:pPr>
            <a:r>
              <a:rPr lang="zh-CN" altLang="en-US" sz="2800" dirty="0" smtClean="0">
                <a:latin typeface="黑体" panose="02010609060101010101" pitchFamily="49" charset="-122"/>
                <a:ea typeface="黑体" panose="02010609060101010101" pitchFamily="49" charset="-122"/>
                <a:cs typeface="Tahoma" panose="020B0604030504040204" pitchFamily="34" charset="0"/>
              </a:rPr>
              <a:t>或革命，才可拯救中国。”这段话主要表述了（     ）</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0" fontAlgn="ctr" latinLnBrk="0" hangingPunct="0">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A</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．洋务运动的局限性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B</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．戊戌变法的起因</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0" fontAlgn="ctr" latinLnBrk="0" hangingPunct="0">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C</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．辛亥革命的进步性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D</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．新文化运动的发生</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tab pos="2638425" algn="l"/>
              </a:tabLst>
            </a:pPr>
            <a:endParaRPr lang="en-US" altLang="zh-CN" sz="2800" dirty="0" smtClean="0">
              <a:latin typeface="黑体" panose="02010609060101010101" pitchFamily="49" charset="-122"/>
              <a:ea typeface="黑体" panose="02010609060101010101" pitchFamily="49" charset="-122"/>
              <a:cs typeface="Tahoma" panose="020B0604030504040204" pitchFamily="34" charset="0"/>
            </a:endParaRPr>
          </a:p>
        </p:txBody>
      </p:sp>
      <p:sp>
        <p:nvSpPr>
          <p:cNvPr id="4" name="文本框 3"/>
          <p:cNvSpPr txBox="1"/>
          <p:nvPr>
            <p:custDataLst>
              <p:tags r:id="rId1"/>
            </p:custDataLst>
          </p:nvPr>
        </p:nvSpPr>
        <p:spPr>
          <a:xfrm>
            <a:off x="7934187" y="3894049"/>
            <a:ext cx="539750" cy="659130"/>
          </a:xfrm>
          <a:prstGeom prst="rect">
            <a:avLst/>
          </a:prstGeom>
          <a:noFill/>
        </p:spPr>
        <p:txBody>
          <a:bodyPr wrap="square" rtlCol="0">
            <a:noAutofit/>
          </a:bodyPr>
          <a:lstStyle>
            <a:defPPr>
              <a:defRPr lang="zh-CN"/>
            </a:defPPr>
            <a:lvl1pPr algn="ctr">
              <a:defRPr sz="3600">
                <a:solidFill>
                  <a:srgbClr val="FF0000"/>
                </a:solidFill>
                <a:latin typeface="黑体" panose="02010609060101010101" pitchFamily="49" charset="-122"/>
                <a:ea typeface="黑体" panose="02010609060101010101" pitchFamily="49" charset="-122"/>
              </a:defRPr>
            </a:lvl1pPr>
          </a:lstStyle>
          <a:p>
            <a:r>
              <a:rPr lang="en-US" altLang="zh-CN" dirty="0"/>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369116" y="1312719"/>
            <a:ext cx="11467750" cy="3970318"/>
          </a:xfrm>
          <a:prstGeom prst="rect">
            <a:avLst/>
          </a:prstGeom>
          <a:noFill/>
          <a:ln w="9525">
            <a:noFill/>
            <a:miter lim="800000"/>
          </a:ln>
          <a:effectLst/>
        </p:spPr>
        <p:txBody>
          <a:bodyPr vert="horz" wrap="square" lIns="91440" tIns="45720" rIns="91440" bIns="45720" numCol="1" anchor="ctr" anchorCtr="0" compatLnSpc="1">
            <a:spAutoFit/>
          </a:bodyPr>
          <a:lstStyle/>
          <a:p>
            <a:pPr fontAlgn="ctr">
              <a:lnSpc>
                <a:spcPct val="150000"/>
              </a:lnSpc>
              <a:spcBef>
                <a:spcPct val="0"/>
              </a:spcBef>
              <a:spcAft>
                <a:spcPct val="0"/>
              </a:spcAft>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3.</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（河北省邯郸市</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2023</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年模拟）梁启超指出，清王朝社会政治制度的弊病在于“上体太尊而下情不达”，即君权太重，官制等级森严，而人民没有政治权利。因此他提出“兴民权，设议院”，实行“君民共主”。可见，维新派主张  （     ）</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fontAlgn="ctr">
              <a:lnSpc>
                <a:spcPct val="150000"/>
              </a:lnSpc>
              <a:spcBef>
                <a:spcPct val="0"/>
              </a:spcBef>
              <a:spcAft>
                <a:spcPct val="0"/>
              </a:spcAft>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A.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师夷长技以制夷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B.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学习君主立宪</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fontAlgn="ctr">
              <a:lnSpc>
                <a:spcPct val="150000"/>
              </a:lnSpc>
              <a:spcBef>
                <a:spcPct val="0"/>
              </a:spcBef>
              <a:spcAft>
                <a:spcPct val="0"/>
              </a:spcAft>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C.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实行民主共和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D.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消除封建礼教</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p:txBody>
      </p:sp>
      <p:sp>
        <p:nvSpPr>
          <p:cNvPr id="4" name="文本框 3"/>
          <p:cNvSpPr txBox="1"/>
          <p:nvPr>
            <p:custDataLst>
              <p:tags r:id="rId1"/>
            </p:custDataLst>
          </p:nvPr>
        </p:nvSpPr>
        <p:spPr>
          <a:xfrm>
            <a:off x="4218991" y="3363038"/>
            <a:ext cx="539750" cy="659130"/>
          </a:xfrm>
          <a:prstGeom prst="rect">
            <a:avLst/>
          </a:prstGeom>
          <a:noFill/>
        </p:spPr>
        <p:txBody>
          <a:bodyPr wrap="square" rtlCol="0">
            <a:noAutofit/>
          </a:bodyPr>
          <a:lstStyle>
            <a:defPPr>
              <a:defRPr lang="zh-CN"/>
            </a:defPPr>
            <a:lvl1pPr algn="ctr">
              <a:defRPr sz="3600">
                <a:solidFill>
                  <a:srgbClr val="FF0000"/>
                </a:solidFill>
                <a:latin typeface="黑体" panose="02010609060101010101" pitchFamily="49" charset="-122"/>
                <a:ea typeface="黑体" panose="02010609060101010101" pitchFamily="49" charset="-122"/>
              </a:defRPr>
            </a:lvl1pPr>
          </a:lstStyle>
          <a:p>
            <a:r>
              <a:rPr lang="en-US" altLang="zh-CN" dirty="0"/>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62958" y="1321014"/>
            <a:ext cx="11900411" cy="3970318"/>
          </a:xfrm>
          <a:prstGeom prst="rect">
            <a:avLst/>
          </a:prstGeom>
          <a:noFill/>
          <a:ln w="9525">
            <a:noFill/>
            <a:miter lim="800000"/>
          </a:ln>
          <a:effectLst/>
        </p:spPr>
        <p:txBody>
          <a:bodyPr vert="horz" wrap="square" lIns="91440" tIns="45720" rIns="91440" bIns="45720" numCol="1" anchor="ctr" anchorCtr="0" compatLnSpc="1">
            <a:spAutoFit/>
          </a:bodyPr>
          <a:lstStyle/>
          <a:p>
            <a:pPr marR="0" lvl="0" indent="0" algn="just" fontAlgn="ctr">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4.</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（河北省唐山市路南</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2023</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年模拟） “他们奔走呼号，陈述中国的民族危难，号召人们起来变法图存，极大地激发了中国人的爱国热情。应该说，</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20</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世纪中华民族奋起进行民族解放运动并最终取得胜利其起点正是发生于</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19</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世纪末的这场维新运动。”材料旨在说明维新运动（     ）</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marR="0" lvl="0" indent="0" algn="just" fontAlgn="ctr">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A.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具有鲜明的爱国性质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B.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是一场自上而下的政治改革运动</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a:p>
            <a:pPr marR="0" lvl="0" indent="0" algn="just" fontAlgn="ctr">
              <a:lnSpc>
                <a:spcPct val="150000"/>
              </a:lnSpc>
              <a:spcBef>
                <a:spcPct val="0"/>
              </a:spcBef>
              <a:spcAft>
                <a:spcPct val="0"/>
              </a:spcAft>
              <a:buClrTx/>
              <a:buSzTx/>
              <a:buFontTx/>
              <a:buNone/>
              <a:tabLst>
                <a:tab pos="2638425" algn="l"/>
              </a:tabLst>
            </a:pPr>
            <a:r>
              <a:rPr lang="en-US" altLang="zh-CN" sz="2800" dirty="0" smtClean="0">
                <a:latin typeface="黑体" panose="02010609060101010101" pitchFamily="49" charset="-122"/>
                <a:ea typeface="黑体" panose="02010609060101010101" pitchFamily="49" charset="-122"/>
                <a:cs typeface="Tahoma" panose="020B0604030504040204" pitchFamily="34" charset="0"/>
              </a:rPr>
              <a:t>C.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解放了知识分子的思想	     </a:t>
            </a:r>
            <a:r>
              <a:rPr lang="en-US" altLang="zh-CN" sz="2800" dirty="0" smtClean="0">
                <a:latin typeface="黑体" panose="02010609060101010101" pitchFamily="49" charset="-122"/>
                <a:ea typeface="黑体" panose="02010609060101010101" pitchFamily="49" charset="-122"/>
                <a:cs typeface="Tahoma" panose="020B0604030504040204" pitchFamily="34" charset="0"/>
              </a:rPr>
              <a:t>D. </a:t>
            </a:r>
            <a:r>
              <a:rPr lang="zh-CN" altLang="en-US" sz="2800" dirty="0" smtClean="0">
                <a:latin typeface="黑体" panose="02010609060101010101" pitchFamily="49" charset="-122"/>
                <a:ea typeface="黑体" panose="02010609060101010101" pitchFamily="49" charset="-122"/>
                <a:cs typeface="Tahoma" panose="020B0604030504040204" pitchFamily="34" charset="0"/>
              </a:rPr>
              <a:t>是中国民族解放运动胜利的主要原因</a:t>
            </a:r>
            <a:endParaRPr lang="zh-CN" altLang="en-US" sz="2800" dirty="0" smtClean="0">
              <a:latin typeface="黑体" panose="02010609060101010101" pitchFamily="49" charset="-122"/>
              <a:ea typeface="黑体" panose="02010609060101010101" pitchFamily="49" charset="-122"/>
              <a:cs typeface="Tahoma" panose="020B0604030504040204" pitchFamily="34" charset="0"/>
            </a:endParaRPr>
          </a:p>
        </p:txBody>
      </p:sp>
      <p:sp>
        <p:nvSpPr>
          <p:cNvPr id="4" name="文本框 3"/>
          <p:cNvSpPr txBox="1"/>
          <p:nvPr>
            <p:custDataLst>
              <p:tags r:id="rId1"/>
            </p:custDataLst>
          </p:nvPr>
        </p:nvSpPr>
        <p:spPr>
          <a:xfrm>
            <a:off x="8954890" y="3367295"/>
            <a:ext cx="539750" cy="659130"/>
          </a:xfrm>
          <a:prstGeom prst="rect">
            <a:avLst/>
          </a:prstGeom>
          <a:noFill/>
        </p:spPr>
        <p:txBody>
          <a:bodyPr wrap="square" rtlCol="0">
            <a:noAutofit/>
          </a:bodyPr>
          <a:lstStyle>
            <a:defPPr>
              <a:defRPr lang="zh-CN"/>
            </a:defPPr>
            <a:lvl1pPr algn="ctr">
              <a:defRPr sz="3600">
                <a:solidFill>
                  <a:srgbClr val="FF0000"/>
                </a:solidFill>
                <a:latin typeface="黑体" panose="02010609060101010101" pitchFamily="49" charset="-122"/>
                <a:ea typeface="黑体" panose="02010609060101010101" pitchFamily="49" charset="-122"/>
              </a:defRPr>
            </a:lvl1pPr>
          </a:lstStyle>
          <a:p>
            <a:r>
              <a:rPr lang="en-US" altLang="zh-CN" dirty="0"/>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58120" y="3228796"/>
            <a:ext cx="5901690" cy="583565"/>
          </a:xfrm>
          <a:prstGeom prst="rect">
            <a:avLst/>
          </a:prstGeom>
          <a:noFill/>
        </p:spPr>
        <p:txBody>
          <a:bodyPr wrap="square" rtlCol="0">
            <a:spAutoFit/>
          </a:bodyPr>
          <a:lstStyle/>
          <a:p>
            <a:pPr algn="ctr"/>
            <a:r>
              <a:rPr lang="zh-CN" altLang="en-US" sz="3200" b="1" dirty="0" smtClean="0">
                <a:solidFill>
                  <a:schemeClr val="bg1"/>
                </a:solidFill>
                <a:latin typeface="黑体" panose="02010609060101010101" pitchFamily="49" charset="-122"/>
                <a:ea typeface="黑体" panose="02010609060101010101" pitchFamily="49" charset="-122"/>
              </a:rPr>
              <a:t>完成</a:t>
            </a:r>
            <a:r>
              <a:rPr lang="zh-CN" altLang="en-US" sz="3200" b="1" dirty="0">
                <a:solidFill>
                  <a:schemeClr val="bg1"/>
                </a:solidFill>
                <a:latin typeface="黑体" panose="02010609060101010101" pitchFamily="49" charset="-122"/>
                <a:ea typeface="黑体" panose="02010609060101010101" pitchFamily="49" charset="-122"/>
              </a:rPr>
              <a:t>本课课后练习</a:t>
            </a:r>
            <a:endParaRPr lang="zh-CN" altLang="en-US" sz="3200" b="1" dirty="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603390" y="1532191"/>
            <a:ext cx="10998584" cy="4636770"/>
          </a:xfrm>
          <a:prstGeom prst="rect">
            <a:avLst/>
          </a:prstGeom>
        </p:spPr>
        <p:txBody>
          <a:bodyPr wrap="square">
            <a:noAutofit/>
          </a:bodyPr>
          <a:lstStyle/>
          <a:p>
            <a:pPr lvl="0">
              <a:lnSpc>
                <a:spcPct val="150000"/>
              </a:lnSpc>
              <a:spcBef>
                <a:spcPts val="600"/>
              </a:spcBef>
            </a:pPr>
            <a:r>
              <a:rPr lang="en-US" altLang="zh-CN" sz="2800" dirty="0" smtClean="0">
                <a:latin typeface="黑体" panose="02010609060101010101" pitchFamily="49" charset="-122"/>
                <a:ea typeface="黑体" panose="02010609060101010101" pitchFamily="49" charset="-122"/>
                <a:sym typeface="+mn-ea"/>
              </a:rPr>
              <a:t>1.</a:t>
            </a:r>
            <a:r>
              <a:rPr lang="zh-CN" altLang="en-US" sz="2800" dirty="0" smtClean="0">
                <a:latin typeface="黑体" panose="02010609060101010101" pitchFamily="49" charset="-122"/>
                <a:ea typeface="黑体" panose="02010609060101010101" pitchFamily="49" charset="-122"/>
                <a:sym typeface="+mn-ea"/>
              </a:rPr>
              <a:t>利用历史图片和史料，了</a:t>
            </a:r>
            <a:r>
              <a:rPr lang="zh-CN" altLang="en-US" sz="2800" dirty="0">
                <a:latin typeface="黑体" panose="02010609060101010101" pitchFamily="49" charset="-122"/>
                <a:ea typeface="黑体" panose="02010609060101010101" pitchFamily="49" charset="-122"/>
                <a:sym typeface="+mn-ea"/>
              </a:rPr>
              <a:t>解公车上书、维新运动的展开等基本史实、初步认识百日维新的内</a:t>
            </a:r>
            <a:r>
              <a:rPr lang="zh-CN" altLang="en-US" sz="2800" dirty="0" smtClean="0">
                <a:latin typeface="黑体" panose="02010609060101010101" pitchFamily="49" charset="-122"/>
                <a:ea typeface="黑体" panose="02010609060101010101" pitchFamily="49" charset="-122"/>
                <a:sym typeface="+mn-ea"/>
              </a:rPr>
              <a:t>容等</a:t>
            </a:r>
            <a:r>
              <a:rPr lang="en-US" altLang="zh-CN" sz="2800" dirty="0" smtClean="0">
                <a:latin typeface="黑体" panose="02010609060101010101" pitchFamily="49" charset="-122"/>
                <a:ea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sym typeface="+mn-ea"/>
              </a:rPr>
              <a:t>史料实证</a:t>
            </a:r>
            <a:r>
              <a:rPr lang="en-US" altLang="zh-CN" sz="2800" dirty="0" smtClean="0">
                <a:latin typeface="黑体" panose="02010609060101010101" pitchFamily="49" charset="-122"/>
                <a:ea typeface="黑体" panose="02010609060101010101" pitchFamily="49" charset="-122"/>
                <a:sym typeface="+mn-ea"/>
              </a:rPr>
              <a:t>)</a:t>
            </a:r>
            <a:endParaRPr lang="en-US" altLang="zh-CN" sz="2800" dirty="0" smtClean="0">
              <a:latin typeface="黑体" panose="02010609060101010101" pitchFamily="49" charset="-122"/>
              <a:ea typeface="黑体" panose="02010609060101010101" pitchFamily="49" charset="-122"/>
              <a:sym typeface="+mn-ea"/>
            </a:endParaRPr>
          </a:p>
          <a:p>
            <a:pPr lvl="0">
              <a:lnSpc>
                <a:spcPct val="150000"/>
              </a:lnSpc>
              <a:spcBef>
                <a:spcPts val="600"/>
              </a:spcBef>
            </a:pPr>
            <a:r>
              <a:rPr lang="en-US" altLang="zh-CN" sz="2800" dirty="0" smtClean="0">
                <a:latin typeface="黑体" panose="02010609060101010101" pitchFamily="49" charset="-122"/>
                <a:ea typeface="黑体" panose="02010609060101010101" pitchFamily="49" charset="-122"/>
                <a:sym typeface="+mn-ea"/>
              </a:rPr>
              <a:t>2.</a:t>
            </a:r>
            <a:r>
              <a:rPr lang="zh-CN" altLang="en-US" sz="2800" dirty="0" smtClean="0">
                <a:latin typeface="黑体" panose="02010609060101010101" pitchFamily="49" charset="-122"/>
                <a:ea typeface="黑体" panose="02010609060101010101" pitchFamily="49" charset="-122"/>
                <a:sym typeface="+mn-ea"/>
              </a:rPr>
              <a:t>通过</a:t>
            </a:r>
            <a:r>
              <a:rPr lang="zh-CN" altLang="en-US" sz="2800" dirty="0">
                <a:latin typeface="黑体" panose="02010609060101010101" pitchFamily="49" charset="-122"/>
                <a:ea typeface="黑体" panose="02010609060101010101" pitchFamily="49" charset="-122"/>
                <a:sym typeface="+mn-ea"/>
              </a:rPr>
              <a:t>阅</a:t>
            </a:r>
            <a:r>
              <a:rPr lang="zh-CN" altLang="en-US" sz="2800" dirty="0" smtClean="0">
                <a:latin typeface="黑体" panose="02010609060101010101" pitchFamily="49" charset="-122"/>
                <a:ea typeface="黑体" panose="02010609060101010101" pitchFamily="49" charset="-122"/>
                <a:sym typeface="+mn-ea"/>
              </a:rPr>
              <a:t>读、</a:t>
            </a:r>
            <a:r>
              <a:rPr lang="zh-CN" altLang="en-US" sz="2800" dirty="0">
                <a:latin typeface="黑体" panose="02010609060101010101" pitchFamily="49" charset="-122"/>
                <a:ea typeface="黑体" panose="02010609060101010101" pitchFamily="49" charset="-122"/>
                <a:sym typeface="+mn-ea"/>
              </a:rPr>
              <a:t>分析史料</a:t>
            </a:r>
            <a:r>
              <a:rPr lang="zh-CN" altLang="en-US" sz="2800" dirty="0" smtClean="0">
                <a:latin typeface="黑体" panose="02010609060101010101" pitchFamily="49" charset="-122"/>
                <a:ea typeface="黑体" panose="02010609060101010101" pitchFamily="49" charset="-122"/>
                <a:sym typeface="+mn-ea"/>
              </a:rPr>
              <a:t>，认识变法的意义和局限性（历史解释）</a:t>
            </a:r>
            <a:endParaRPr lang="zh-CN" altLang="en-US" sz="2800" dirty="0">
              <a:latin typeface="黑体" panose="02010609060101010101" pitchFamily="49" charset="-122"/>
              <a:ea typeface="黑体" panose="02010609060101010101" pitchFamily="49" charset="-122"/>
            </a:endParaRPr>
          </a:p>
          <a:p>
            <a:pPr marL="0" lvl="0" indent="0" eaLnBrk="1" hangingPunct="1">
              <a:lnSpc>
                <a:spcPct val="150000"/>
              </a:lnSpc>
              <a:spcBef>
                <a:spcPts val="600"/>
              </a:spcBef>
              <a:buNone/>
            </a:pPr>
            <a:r>
              <a:rPr lang="en-US" altLang="zh-CN" sz="2800" dirty="0" smtClean="0">
                <a:latin typeface="黑体" panose="02010609060101010101" pitchFamily="49" charset="-122"/>
                <a:ea typeface="黑体" panose="02010609060101010101" pitchFamily="49" charset="-122"/>
                <a:sym typeface="+mn-ea"/>
              </a:rPr>
              <a:t>3.</a:t>
            </a:r>
            <a:r>
              <a:rPr lang="zh-CN" altLang="en-US" sz="2800" dirty="0" smtClean="0">
                <a:latin typeface="黑体" panose="02010609060101010101" pitchFamily="49" charset="-122"/>
                <a:ea typeface="黑体" panose="02010609060101010101" pitchFamily="49" charset="-122"/>
                <a:sym typeface="+mn-ea"/>
              </a:rPr>
              <a:t>通过</a:t>
            </a:r>
            <a:r>
              <a:rPr lang="zh-CN" altLang="en-US" sz="2800" dirty="0">
                <a:latin typeface="黑体" panose="02010609060101010101" pitchFamily="49" charset="-122"/>
                <a:ea typeface="黑体" panose="02010609060101010101" pitchFamily="49" charset="-122"/>
                <a:sym typeface="+mn-ea"/>
              </a:rPr>
              <a:t>学习维新人士的进步立场和为变法图强勇于牺牲的事迹，激发学生的爱国热情、振兴中华的高尚情操和历史责任感，树立以天下为己任的正确人生观和价值观。</a:t>
            </a:r>
            <a:endParaRPr lang="zh-CN" altLang="en-US" sz="2800" noProof="0" dirty="0">
              <a:ln>
                <a:noFill/>
              </a:ln>
              <a:solidFill>
                <a:prstClr val="black"/>
              </a:solidFill>
              <a:effectLst/>
              <a:uLnTx/>
              <a:uFillTx/>
              <a:latin typeface="黑体" panose="02010609060101010101" pitchFamily="49" charset="-122"/>
              <a:ea typeface="黑体" panose="02010609060101010101" pitchFamily="49" charset="-122"/>
              <a:cs typeface="Arial" panose="020B0604020202020204"/>
              <a:sym typeface="+mn-ea"/>
            </a:endParaRPr>
          </a:p>
        </p:txBody>
      </p:sp>
      <p:grpSp>
        <p:nvGrpSpPr>
          <p:cNvPr id="3" name="组合 2"/>
          <p:cNvGrpSpPr/>
          <p:nvPr>
            <p:custDataLst>
              <p:tags r:id="rId2"/>
            </p:custDataLst>
          </p:nvPr>
        </p:nvGrpSpPr>
        <p:grpSpPr>
          <a:xfrm rot="20669668">
            <a:off x="7170449" y="2314109"/>
            <a:ext cx="1275080" cy="411480"/>
            <a:chOff x="8643885" y="2735532"/>
            <a:chExt cx="1574925" cy="411673"/>
          </a:xfrm>
          <a:solidFill>
            <a:srgbClr val="C00000"/>
          </a:solidFill>
        </p:grpSpPr>
        <p:pic>
          <p:nvPicPr>
            <p:cNvPr id="4" name="图片 3"/>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rot="5400000">
              <a:off x="9043118" y="2393377"/>
              <a:ext cx="396274" cy="1111381"/>
            </a:xfrm>
            <a:prstGeom prst="rect">
              <a:avLst/>
            </a:prstGeom>
            <a:grpFill/>
          </p:spPr>
        </p:pic>
        <p:sp>
          <p:nvSpPr>
            <p:cNvPr id="5" name="文本框 11"/>
            <p:cNvSpPr txBox="1"/>
            <p:nvPr>
              <p:custDataLst>
                <p:tags r:id="rId5"/>
              </p:custDataLst>
            </p:nvPr>
          </p:nvSpPr>
          <p:spPr>
            <a:xfrm>
              <a:off x="8643885" y="2735532"/>
              <a:ext cx="1574925" cy="398967"/>
            </a:xfrm>
            <a:prstGeom prst="rect">
              <a:avLst/>
            </a:prstGeom>
            <a:grpFill/>
            <a:ln>
              <a:solidFill>
                <a:schemeClr val="bg1"/>
              </a:solidFill>
            </a:ln>
          </p:spPr>
          <p:txBody>
            <a:bodyPr wrap="square" rtlCol="0">
              <a:spAutoFit/>
            </a:bodyPr>
            <a:lstStyle/>
            <a:p>
              <a:r>
                <a:rPr lang="zh-CN" altLang="en-US" sz="2000" dirty="0">
                  <a:solidFill>
                    <a:schemeClr val="bg1"/>
                  </a:solidFill>
                  <a:latin typeface="黑体" panose="02010609060101010101" pitchFamily="49" charset="-122"/>
                  <a:ea typeface="黑体" panose="02010609060101010101" pitchFamily="49" charset="-122"/>
                </a:rPr>
                <a:t>本课重点</a:t>
              </a:r>
              <a:endParaRPr lang="zh-CN" altLang="en-US" sz="2000" dirty="0">
                <a:solidFill>
                  <a:schemeClr val="bg1"/>
                </a:solidFill>
                <a:latin typeface="黑体" panose="02010609060101010101" pitchFamily="49" charset="-122"/>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cstate="print"/>
          <a:stretch>
            <a:fillRect/>
          </a:stretch>
        </p:blipFill>
        <p:spPr>
          <a:xfrm>
            <a:off x="392655" y="925919"/>
            <a:ext cx="11423175" cy="5513696"/>
          </a:xfrm>
          <a:prstGeom prst="rect">
            <a:avLst/>
          </a:prstGeom>
        </p:spPr>
      </p:pic>
      <p:sp>
        <p:nvSpPr>
          <p:cNvPr id="3" name="矩形 2"/>
          <p:cNvSpPr/>
          <p:nvPr>
            <p:custDataLst>
              <p:tags r:id="rId3"/>
            </p:custDataLst>
          </p:nvPr>
        </p:nvSpPr>
        <p:spPr>
          <a:xfrm>
            <a:off x="1285307" y="2184400"/>
            <a:ext cx="2372294" cy="23552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dirty="0">
                <a:solidFill>
                  <a:schemeClr val="tx1"/>
                </a:solidFill>
                <a:latin typeface="汉仪颜楷简" panose="00020600040101010101" charset="-122"/>
                <a:ea typeface="汉仪颜楷简" panose="00020600040101010101" charset="-122"/>
              </a:rPr>
              <a:t>壹</a:t>
            </a:r>
            <a:endParaRPr lang="zh-CN" altLang="en-US" sz="13800" dirty="0">
              <a:solidFill>
                <a:schemeClr val="tx1"/>
              </a:solidFill>
              <a:latin typeface="汉仪颜楷简" panose="00020600040101010101" charset="-122"/>
              <a:ea typeface="汉仪颜楷简" panose="00020600040101010101" charset="-122"/>
            </a:endParaRPr>
          </a:p>
        </p:txBody>
      </p:sp>
      <p:sp>
        <p:nvSpPr>
          <p:cNvPr id="4" name="矩形 3"/>
          <p:cNvSpPr/>
          <p:nvPr>
            <p:custDataLst>
              <p:tags r:id="rId4"/>
            </p:custDataLst>
          </p:nvPr>
        </p:nvSpPr>
        <p:spPr>
          <a:xfrm>
            <a:off x="3805221" y="949900"/>
            <a:ext cx="8031645" cy="5417344"/>
          </a:xfrm>
          <a:prstGeom prst="rect">
            <a:avLst/>
          </a:prstGeom>
          <a:solidFill>
            <a:schemeClr val="tx1">
              <a:lumMod val="85000"/>
              <a:lumOff val="1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5" name="文本框 13"/>
          <p:cNvSpPr txBox="1"/>
          <p:nvPr>
            <p:custDataLst>
              <p:tags r:id="rId5"/>
            </p:custDataLst>
          </p:nvPr>
        </p:nvSpPr>
        <p:spPr>
          <a:xfrm>
            <a:off x="4607181" y="2854175"/>
            <a:ext cx="5870668" cy="1015663"/>
          </a:xfrm>
          <a:prstGeom prst="rect">
            <a:avLst/>
          </a:prstGeom>
          <a:noFill/>
        </p:spPr>
        <p:txBody>
          <a:bodyPr wrap="square" rtlCol="0">
            <a:spAutoFit/>
          </a:bodyPr>
          <a:lstStyle/>
          <a:p>
            <a:pPr algn="l">
              <a:buClrTx/>
              <a:buSzTx/>
              <a:buNone/>
            </a:pPr>
            <a:r>
              <a:rPr lang="zh-CN" altLang="en-US" sz="6000" b="1" noProof="0" dirty="0" smtClean="0">
                <a:ln>
                  <a:noFill/>
                </a:ln>
                <a:solidFill>
                  <a:schemeClr val="bg1"/>
                </a:solidFill>
                <a:effectLst/>
                <a:uLnTx/>
                <a:uFillTx/>
                <a:latin typeface="黑体" panose="02010609060101010101" pitchFamily="49" charset="-122"/>
                <a:ea typeface="黑体" panose="02010609060101010101" pitchFamily="49" charset="-122"/>
                <a:cs typeface="楷体" panose="02010609060101010101" charset="-122"/>
                <a:sym typeface="+mn-ea"/>
              </a:rPr>
              <a:t>序幕</a:t>
            </a:r>
            <a:r>
              <a:rPr lang="en-US" altLang="zh-CN" sz="6000" b="1" noProof="0" dirty="0" smtClean="0">
                <a:ln>
                  <a:noFill/>
                </a:ln>
                <a:solidFill>
                  <a:schemeClr val="bg1"/>
                </a:solidFill>
                <a:effectLst/>
                <a:uLnTx/>
                <a:uFillTx/>
                <a:latin typeface="黑体" panose="02010609060101010101" pitchFamily="49" charset="-122"/>
                <a:ea typeface="黑体" panose="02010609060101010101" pitchFamily="49" charset="-122"/>
                <a:cs typeface="楷体" panose="02010609060101010101" charset="-122"/>
                <a:sym typeface="+mn-ea"/>
              </a:rPr>
              <a:t>—</a:t>
            </a:r>
            <a:r>
              <a:rPr lang="zh-CN" altLang="en-US" sz="6000" b="1" noProof="0" dirty="0" smtClean="0">
                <a:ln>
                  <a:noFill/>
                </a:ln>
                <a:solidFill>
                  <a:schemeClr val="bg1"/>
                </a:solidFill>
                <a:effectLst/>
                <a:uLnTx/>
                <a:uFillTx/>
                <a:latin typeface="黑体" panose="02010609060101010101" pitchFamily="49" charset="-122"/>
                <a:ea typeface="黑体" panose="02010609060101010101" pitchFamily="49" charset="-122"/>
                <a:cs typeface="楷体" panose="02010609060101010101" charset="-122"/>
                <a:sym typeface="+mn-ea"/>
              </a:rPr>
              <a:t>公车上书</a:t>
            </a:r>
            <a:endParaRPr lang="zh-CN" altLang="en-US" sz="6000" b="1" noProof="0" dirty="0">
              <a:ln>
                <a:noFill/>
              </a:ln>
              <a:solidFill>
                <a:schemeClr val="bg1"/>
              </a:solidFill>
              <a:effectLst/>
              <a:uLnTx/>
              <a:uFillTx/>
              <a:latin typeface="黑体" panose="02010609060101010101" pitchFamily="49" charset="-122"/>
              <a:ea typeface="黑体" panose="02010609060101010101" pitchFamily="49" charset="-122"/>
              <a:cs typeface="楷体" panose="02010609060101010101" charset="-122"/>
              <a:sym typeface="+mn-ea"/>
            </a:endParaRPr>
          </a:p>
        </p:txBody>
      </p:sp>
    </p:spTree>
    <p:custDataLst>
      <p:tags r:id="rId6"/>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u=2372409095,2909948260&amp;fm=26&amp;gp=0.jpg"/>
          <p:cNvPicPr>
            <a:picLocks noChangeAspect="1" noChangeArrowheads="1"/>
          </p:cNvPicPr>
          <p:nvPr/>
        </p:nvPicPr>
        <p:blipFill>
          <a:blip r:embed="rId1" cstate="print"/>
          <a:srcRect/>
          <a:stretch>
            <a:fillRect/>
          </a:stretch>
        </p:blipFill>
        <p:spPr bwMode="auto">
          <a:xfrm>
            <a:off x="828768" y="1943607"/>
            <a:ext cx="3991251" cy="2491913"/>
          </a:xfrm>
          <a:prstGeom prst="rect">
            <a:avLst/>
          </a:prstGeom>
          <a:noFill/>
        </p:spPr>
      </p:pic>
      <p:sp>
        <p:nvSpPr>
          <p:cNvPr id="3" name="TextBox 2"/>
          <p:cNvSpPr txBox="1"/>
          <p:nvPr/>
        </p:nvSpPr>
        <p:spPr>
          <a:xfrm>
            <a:off x="573206" y="4827057"/>
            <a:ext cx="10809027" cy="1284006"/>
          </a:xfrm>
          <a:prstGeom prst="rect">
            <a:avLst/>
          </a:prstGeom>
          <a:noFill/>
        </p:spPr>
        <p:txBody>
          <a:bodyPr wrap="square" rtlCol="0">
            <a:spAutoFit/>
          </a:bodyPr>
          <a:lstStyle/>
          <a:p>
            <a:pPr>
              <a:lnSpc>
                <a:spcPct val="150000"/>
              </a:lnSpc>
            </a:pPr>
            <a:r>
              <a:rPr lang="zh-CN" altLang="en-US" sz="2800" dirty="0" smtClean="0">
                <a:solidFill>
                  <a:srgbClr val="002060"/>
                </a:solidFill>
                <a:latin typeface="黑体" panose="02010609060101010101" pitchFamily="49" charset="-122"/>
                <a:ea typeface="黑体" panose="02010609060101010101" pitchFamily="49" charset="-122"/>
              </a:rPr>
              <a:t>依据课本</a:t>
            </a:r>
            <a:r>
              <a:rPr lang="en-US" altLang="zh-CN" sz="2800" dirty="0" smtClean="0">
                <a:solidFill>
                  <a:srgbClr val="002060"/>
                </a:solidFill>
                <a:latin typeface="黑体" panose="02010609060101010101" pitchFamily="49" charset="-122"/>
                <a:ea typeface="黑体" panose="02010609060101010101" pitchFamily="49" charset="-122"/>
              </a:rPr>
              <a:t>30</a:t>
            </a:r>
            <a:r>
              <a:rPr lang="zh-CN" altLang="en-US" sz="2800" dirty="0" smtClean="0">
                <a:solidFill>
                  <a:srgbClr val="002060"/>
                </a:solidFill>
                <a:latin typeface="黑体" panose="02010609060101010101" pitchFamily="49" charset="-122"/>
                <a:ea typeface="黑体" panose="02010609060101010101" pitchFamily="49" charset="-122"/>
              </a:rPr>
              <a:t>页</a:t>
            </a:r>
            <a:r>
              <a:rPr lang="en-US" altLang="zh-CN" sz="2800" dirty="0" smtClean="0">
                <a:solidFill>
                  <a:srgbClr val="002060"/>
                </a:solidFill>
                <a:latin typeface="黑体" panose="02010609060101010101" pitchFamily="49" charset="-122"/>
                <a:ea typeface="黑体" panose="02010609060101010101" pitchFamily="49" charset="-122"/>
              </a:rPr>
              <a:t>1</a:t>
            </a:r>
            <a:r>
              <a:rPr lang="zh-CN" altLang="en-US" sz="2800" dirty="0" smtClean="0">
                <a:solidFill>
                  <a:srgbClr val="002060"/>
                </a:solidFill>
                <a:latin typeface="黑体" panose="02010609060101010101" pitchFamily="49" charset="-122"/>
                <a:ea typeface="黑体" panose="02010609060101010101" pitchFamily="49" charset="-122"/>
              </a:rPr>
              <a:t>段指出上述图文共同反映的历史史实，并试从多角度（背景、人物、内容、影响等）对该史实进行简介。</a:t>
            </a:r>
            <a:endParaRPr lang="zh-CN" altLang="en-US" sz="2800" dirty="0">
              <a:solidFill>
                <a:srgbClr val="002060"/>
              </a:solidFill>
              <a:latin typeface="黑体" panose="02010609060101010101" pitchFamily="49" charset="-122"/>
              <a:ea typeface="黑体" panose="02010609060101010101" pitchFamily="49" charset="-122"/>
            </a:endParaRPr>
          </a:p>
        </p:txBody>
      </p:sp>
      <p:sp>
        <p:nvSpPr>
          <p:cNvPr id="6" name="TextBox 5"/>
          <p:cNvSpPr txBox="1"/>
          <p:nvPr/>
        </p:nvSpPr>
        <p:spPr>
          <a:xfrm>
            <a:off x="777923" y="1091819"/>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序幕</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公车上书</a:t>
            </a:r>
            <a:endParaRPr lang="zh-CN" altLang="en-US" sz="2800" b="1" dirty="0">
              <a:solidFill>
                <a:srgbClr val="002060"/>
              </a:solidFill>
              <a:ea typeface="黑体" panose="02010609060101010101" pitchFamily="49" charset="-122"/>
            </a:endParaRPr>
          </a:p>
        </p:txBody>
      </p:sp>
      <p:sp>
        <p:nvSpPr>
          <p:cNvPr id="7" name="文本框 2"/>
          <p:cNvSpPr txBox="1"/>
          <p:nvPr>
            <p:custDataLst>
              <p:tags r:id="rId2"/>
            </p:custDataLst>
          </p:nvPr>
        </p:nvSpPr>
        <p:spPr>
          <a:xfrm>
            <a:off x="783763" y="1978925"/>
            <a:ext cx="5366547" cy="2308324"/>
          </a:xfrm>
          <a:prstGeom prst="rect">
            <a:avLst/>
          </a:prstGeom>
          <a:ln w="28575" cmpd="sng">
            <a:solidFill>
              <a:schemeClr val="tx1"/>
            </a:solidFill>
            <a:prstDash val="solid"/>
          </a:ln>
        </p:spPr>
        <p:style>
          <a:lnRef idx="2">
            <a:schemeClr val="accent1"/>
          </a:lnRef>
          <a:fillRef idx="1">
            <a:schemeClr val="lt1"/>
          </a:fillRef>
          <a:effectRef idx="0">
            <a:schemeClr val="accent1"/>
          </a:effectRef>
          <a:fontRef idx="minor">
            <a:schemeClr val="dk1"/>
          </a:fontRef>
        </p:style>
        <p:txBody>
          <a:bodyPr wrap="square" rtlCol="0">
            <a:spAutoFit/>
          </a:bodyPr>
          <a:lstStyle/>
          <a:p>
            <a:pPr indent="457200">
              <a:lnSpc>
                <a:spcPct val="120000"/>
              </a:lnSpc>
            </a:pPr>
            <a:r>
              <a:rPr lang="zh-CN" altLang="en-US" sz="2400" b="1" dirty="0">
                <a:highlight>
                  <a:srgbClr val="FFFF00"/>
                </a:highlight>
                <a:latin typeface="黑体" panose="02010609060101010101" pitchFamily="49" charset="-122"/>
                <a:ea typeface="黑体" panose="02010609060101010101" pitchFamily="49" charset="-122"/>
                <a:cs typeface="楷体" panose="02010609060101010101" charset="-122"/>
              </a:rPr>
              <a:t>相关史实</a:t>
            </a:r>
            <a:r>
              <a:rPr lang="en-US" altLang="zh-CN" sz="2400" b="1" dirty="0">
                <a:latin typeface="黑体" panose="02010609060101010101" pitchFamily="49" charset="-122"/>
                <a:ea typeface="黑体" panose="02010609060101010101" pitchFamily="49" charset="-122"/>
                <a:cs typeface="楷体" panose="02010609060101010101" charset="-122"/>
              </a:rPr>
              <a:t> </a:t>
            </a:r>
            <a:r>
              <a:rPr lang="zh-CN" sz="2400" b="1" dirty="0">
                <a:latin typeface="黑体" panose="02010609060101010101" pitchFamily="49" charset="-122"/>
                <a:ea typeface="黑体" panose="02010609060101010101" pitchFamily="49" charset="-122"/>
                <a:cs typeface="华文中宋" panose="02010600040101010101" charset="-122"/>
                <a:sym typeface="+mn-ea"/>
              </a:rPr>
              <a:t>公车上书是我国近代史上第一次爱国知识分子团也是第一次群众性运动，结组织起来的请愿运动，意味着康有为将酝酿了多年的资产阶级维新变法思想付诸实践。</a:t>
            </a:r>
            <a:endParaRPr lang="en-US" altLang="zh-CN" sz="2400" b="1" dirty="0">
              <a:latin typeface="黑体" panose="02010609060101010101" pitchFamily="49" charset="-122"/>
              <a:ea typeface="黑体" panose="02010609060101010101" pitchFamily="49" charset="-122"/>
              <a:cs typeface="楷体" panose="02010609060101010101" charset="-122"/>
            </a:endParaRPr>
          </a:p>
        </p:txBody>
      </p:sp>
      <p:sp>
        <p:nvSpPr>
          <p:cNvPr id="8" name="文本框 99"/>
          <p:cNvSpPr txBox="1"/>
          <p:nvPr>
            <p:custDataLst>
              <p:tags r:id="rId3"/>
            </p:custDataLst>
          </p:nvPr>
        </p:nvSpPr>
        <p:spPr>
          <a:xfrm>
            <a:off x="6894428" y="2039455"/>
            <a:ext cx="4107975" cy="2160591"/>
          </a:xfrm>
          <a:prstGeom prst="rect">
            <a:avLst/>
          </a:prstGeom>
          <a:solidFill>
            <a:schemeClr val="accent2">
              <a:lumMod val="60000"/>
              <a:lumOff val="40000"/>
            </a:schemeClr>
          </a:solidFill>
          <a:ln w="9525">
            <a:noFill/>
          </a:ln>
        </p:spPr>
        <p:txBody>
          <a:bodyPr wrap="square">
            <a:spAutoFit/>
          </a:bodyPr>
          <a:lstStyle/>
          <a:p>
            <a:pPr marL="342900" indent="-342900">
              <a:lnSpc>
                <a:spcPct val="140000"/>
              </a:lnSpc>
              <a:buFont typeface="Wingdings" panose="05000000000000000000" charset="0"/>
              <a:buChar char="u"/>
            </a:pPr>
            <a:r>
              <a:rPr lang="zh-CN" sz="2400" b="1" dirty="0">
                <a:latin typeface="黑体" panose="02010609060101010101" pitchFamily="49" charset="-122"/>
                <a:ea typeface="黑体" panose="02010609060101010101" pitchFamily="49" charset="-122"/>
                <a:cs typeface="楷体" panose="02010609060101010101" charset="-122"/>
              </a:rPr>
              <a:t>“公车上书”虽然失败，但是反映了中国先进的知识分子“</a:t>
            </a:r>
            <a:r>
              <a:rPr lang="zh-CN" sz="2400" b="1" dirty="0">
                <a:solidFill>
                  <a:srgbClr val="FF0000"/>
                </a:solidFill>
                <a:latin typeface="黑体" panose="02010609060101010101" pitchFamily="49" charset="-122"/>
                <a:ea typeface="黑体" panose="02010609060101010101" pitchFamily="49" charset="-122"/>
                <a:cs typeface="楷体" panose="02010609060101010101" charset="-122"/>
              </a:rPr>
              <a:t>天下兴亡，匹夫有责</a:t>
            </a:r>
            <a:r>
              <a:rPr lang="zh-CN" sz="2400" b="1" dirty="0">
                <a:latin typeface="黑体" panose="02010609060101010101" pitchFamily="49" charset="-122"/>
                <a:ea typeface="黑体" panose="02010609060101010101" pitchFamily="49" charset="-122"/>
                <a:cs typeface="楷体" panose="02010609060101010101" charset="-122"/>
              </a:rPr>
              <a:t>”的精神。</a:t>
            </a:r>
            <a:endParaRPr lang="zh-CN" sz="2400" b="1" dirty="0">
              <a:latin typeface="黑体" panose="02010609060101010101" pitchFamily="49" charset="-122"/>
              <a:ea typeface="黑体" panose="02010609060101010101" pitchFamily="49" charset="-122"/>
              <a:cs typeface="楷体" panose="02010609060101010101" charset="-122"/>
            </a:endParaRPr>
          </a:p>
        </p:txBody>
      </p:sp>
      <p:sp>
        <p:nvSpPr>
          <p:cNvPr id="9" name="文本框 8"/>
          <p:cNvSpPr txBox="1"/>
          <p:nvPr>
            <p:custDataLst>
              <p:tags r:id="rId4"/>
            </p:custDataLst>
          </p:nvPr>
        </p:nvSpPr>
        <p:spPr>
          <a:xfrm>
            <a:off x="4951825" y="1986275"/>
            <a:ext cx="6611817" cy="2400657"/>
          </a:xfrm>
          <a:prstGeom prst="rect">
            <a:avLst/>
          </a:prstGeom>
          <a:noFill/>
          <a:ln w="38100" cap="flat" cmpd="sng">
            <a:solidFill>
              <a:schemeClr val="accent3"/>
            </a:solidFill>
            <a:prstDash val="solid"/>
            <a:miter/>
            <a:headEnd type="none" w="med" len="med"/>
            <a:tailEnd type="none" w="med" len="med"/>
          </a:ln>
        </p:spPr>
        <p:txBody>
          <a:bodyPr wrap="square"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rgbClr val="000000"/>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rgbClr val="000000"/>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rgbClr val="000000"/>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rgbClr val="000000"/>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rgbClr val="000000"/>
                </a:solidFill>
                <a:latin typeface="Arial" panose="020B0604020202020204" pitchFamily="34" charset="0"/>
                <a:ea typeface="宋体" panose="02010600030101010101" pitchFamily="2" charset="-122"/>
              </a:defRPr>
            </a:lvl5pPr>
          </a:lstStyle>
          <a:p>
            <a:pPr lvl="0" hangingPunct="0">
              <a:lnSpc>
                <a:spcPct val="150000"/>
              </a:lnSpc>
            </a:pPr>
            <a:r>
              <a:rPr lang="zh-CN" altLang="en-US" sz="2800" b="1" dirty="0">
                <a:latin typeface="黑体" panose="02010609060101010101" pitchFamily="49" charset="-122"/>
                <a:ea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楷体" panose="02010609060101010101" charset="-122"/>
              </a:rPr>
              <a:t>  </a:t>
            </a:r>
            <a:r>
              <a:rPr lang="zh-CN" altLang="en-US" sz="2400" dirty="0" smtClean="0">
                <a:latin typeface="黑体" panose="02010609060101010101" pitchFamily="49" charset="-122"/>
                <a:ea typeface="黑体" panose="02010609060101010101" pitchFamily="49" charset="-122"/>
                <a:cs typeface="楷体" panose="02010609060101010101" charset="-122"/>
              </a:rPr>
              <a:t>具</a:t>
            </a:r>
            <a:r>
              <a:rPr lang="zh-CN" altLang="en-US" sz="2400" dirty="0">
                <a:latin typeface="黑体" panose="02010609060101010101" pitchFamily="49" charset="-122"/>
                <a:ea typeface="黑体" panose="02010609060101010101" pitchFamily="49" charset="-122"/>
                <a:cs typeface="楷体" panose="02010609060101010101" charset="-122"/>
              </a:rPr>
              <a:t>呈举人康祖诒</a:t>
            </a:r>
            <a:r>
              <a:rPr lang="en-US" altLang="zh-CN" sz="2400" dirty="0">
                <a:latin typeface="黑体" panose="02010609060101010101" pitchFamily="49" charset="-122"/>
                <a:ea typeface="黑体" panose="02010609060101010101" pitchFamily="49" charset="-122"/>
                <a:cs typeface="楷体" panose="02010609060101010101" charset="-122"/>
              </a:rPr>
              <a:t>(</a:t>
            </a:r>
            <a:r>
              <a:rPr lang="zh-CN" altLang="en-US" sz="2400" dirty="0">
                <a:latin typeface="黑体" panose="02010609060101010101" pitchFamily="49" charset="-122"/>
                <a:ea typeface="黑体" panose="02010609060101010101" pitchFamily="49" charset="-122"/>
                <a:cs typeface="楷体" panose="02010609060101010101" charset="-122"/>
              </a:rPr>
              <a:t>康有为</a:t>
            </a:r>
            <a:r>
              <a:rPr lang="en-US" altLang="zh-CN" sz="2400" dirty="0">
                <a:latin typeface="黑体" panose="02010609060101010101" pitchFamily="49" charset="-122"/>
                <a:ea typeface="黑体" panose="02010609060101010101" pitchFamily="49" charset="-122"/>
                <a:cs typeface="楷体" panose="02010609060101010101" charset="-122"/>
              </a:rPr>
              <a:t>)</a:t>
            </a:r>
            <a:r>
              <a:rPr lang="zh-CN" altLang="en-US" sz="2400" dirty="0">
                <a:latin typeface="黑体" panose="02010609060101010101" pitchFamily="49" charset="-122"/>
                <a:ea typeface="黑体" panose="02010609060101010101" pitchFamily="49" charset="-122"/>
                <a:cs typeface="楷体" panose="02010609060101010101" charset="-122"/>
              </a:rPr>
              <a:t>等，为安危大计，乞下明诏，行大赏罚，迁都练兵，变通新法，以塞和款而拒外夷，保疆土而延国命</a:t>
            </a:r>
            <a:r>
              <a:rPr lang="en-US" altLang="zh-CN" sz="2400" dirty="0">
                <a:latin typeface="黑体" panose="02010609060101010101" pitchFamily="49" charset="-122"/>
                <a:ea typeface="黑体" panose="02010609060101010101" pitchFamily="49" charset="-122"/>
                <a:cs typeface="楷体" panose="02010609060101010101" charset="-122"/>
              </a:rPr>
              <a:t>……</a:t>
            </a:r>
            <a:endParaRPr lang="en-US" altLang="zh-CN" sz="2400" dirty="0">
              <a:latin typeface="黑体" panose="02010609060101010101" pitchFamily="49" charset="-122"/>
              <a:ea typeface="黑体" panose="02010609060101010101" pitchFamily="49" charset="-122"/>
              <a:cs typeface="楷体" panose="02010609060101010101" charset="-122"/>
            </a:endParaRPr>
          </a:p>
          <a:p>
            <a:pPr lvl="0" algn="r" hangingPunct="0">
              <a:lnSpc>
                <a:spcPct val="150000"/>
              </a:lnSpc>
            </a:pPr>
            <a:r>
              <a:rPr lang="en-US" altLang="zh-CN" sz="2400" dirty="0">
                <a:latin typeface="黑体" panose="02010609060101010101" pitchFamily="49" charset="-122"/>
                <a:ea typeface="黑体" panose="02010609060101010101" pitchFamily="49" charset="-122"/>
                <a:cs typeface="楷体" panose="02010609060101010101" charset="-122"/>
              </a:rPr>
              <a:t>  —</a:t>
            </a:r>
            <a:r>
              <a:rPr lang="zh-CN" altLang="en-US" sz="2400" dirty="0">
                <a:latin typeface="黑体" panose="02010609060101010101" pitchFamily="49" charset="-122"/>
                <a:ea typeface="黑体" panose="02010609060101010101" pitchFamily="49" charset="-122"/>
                <a:cs typeface="楷体" panose="02010609060101010101" charset="-122"/>
              </a:rPr>
              <a:t>康有为</a:t>
            </a:r>
            <a:r>
              <a:rPr lang="en-US" altLang="zh-CN" sz="2400" dirty="0">
                <a:latin typeface="黑体" panose="02010609060101010101" pitchFamily="49" charset="-122"/>
                <a:ea typeface="黑体" panose="02010609060101010101" pitchFamily="49" charset="-122"/>
                <a:cs typeface="楷体" panose="02010609060101010101" charset="-122"/>
              </a:rPr>
              <a:t>《</a:t>
            </a:r>
            <a:r>
              <a:rPr lang="zh-CN" altLang="en-US" sz="2400" dirty="0">
                <a:latin typeface="黑体" panose="02010609060101010101" pitchFamily="49" charset="-122"/>
                <a:ea typeface="黑体" panose="02010609060101010101" pitchFamily="49" charset="-122"/>
                <a:cs typeface="楷体" panose="02010609060101010101" charset="-122"/>
              </a:rPr>
              <a:t>上清帝第二书</a:t>
            </a:r>
            <a:r>
              <a:rPr lang="en-US" altLang="zh-CN" sz="2400" dirty="0">
                <a:latin typeface="黑体" panose="02010609060101010101" pitchFamily="49" charset="-122"/>
                <a:ea typeface="黑体" panose="02010609060101010101" pitchFamily="49" charset="-122"/>
                <a:cs typeface="楷体" panose="02010609060101010101" charset="-122"/>
              </a:rPr>
              <a:t>》</a:t>
            </a:r>
            <a:endParaRPr lang="zh-CN" altLang="en-US" sz="2400" dirty="0">
              <a:latin typeface="黑体" panose="02010609060101010101" pitchFamily="49" charset="-122"/>
              <a:ea typeface="黑体" panose="02010609060101010101" pitchFamily="49" charset="-122"/>
              <a:cs typeface="楷体" panose="02010609060101010101" charset="-122"/>
            </a:endParaRPr>
          </a:p>
        </p:txBody>
      </p:sp>
      <p:cxnSp>
        <p:nvCxnSpPr>
          <p:cNvPr id="10" name="直接连接符 3"/>
          <p:cNvCxnSpPr/>
          <p:nvPr>
            <p:custDataLst>
              <p:tags r:id="rId5"/>
            </p:custDataLst>
          </p:nvPr>
        </p:nvCxnSpPr>
        <p:spPr>
          <a:xfrm flipV="1">
            <a:off x="8267798" y="3212123"/>
            <a:ext cx="1020445" cy="16510"/>
          </a:xfrm>
          <a:prstGeom prst="line">
            <a:avLst/>
          </a:prstGeom>
          <a:noFill/>
          <a:ln w="38100" cap="flat" cmpd="sng" algn="ctr">
            <a:solidFill>
              <a:srgbClr val="FF0000"/>
            </a:solidFill>
            <a:prstDash val="solid"/>
            <a:miter lim="800000"/>
          </a:ln>
          <a:effectLst/>
        </p:spPr>
      </p:cxnSp>
      <p:cxnSp>
        <p:nvCxnSpPr>
          <p:cNvPr id="11" name="直接连接符 3"/>
          <p:cNvCxnSpPr/>
          <p:nvPr>
            <p:custDataLst>
              <p:tags r:id="rId6"/>
            </p:custDataLst>
          </p:nvPr>
        </p:nvCxnSpPr>
        <p:spPr>
          <a:xfrm flipV="1">
            <a:off x="9787109" y="3169920"/>
            <a:ext cx="1020445" cy="16510"/>
          </a:xfrm>
          <a:prstGeom prst="line">
            <a:avLst/>
          </a:prstGeom>
          <a:noFill/>
          <a:ln w="38100" cap="flat" cmpd="sng" algn="ctr">
            <a:solidFill>
              <a:srgbClr val="FF0000"/>
            </a:solidFill>
            <a:prstDash val="solid"/>
            <a:miter lim="800000"/>
          </a:ln>
          <a:effectLst/>
        </p:spPr>
      </p:cxnSp>
      <p:cxnSp>
        <p:nvCxnSpPr>
          <p:cNvPr id="12" name="直接连接符 3"/>
          <p:cNvCxnSpPr/>
          <p:nvPr>
            <p:custDataLst>
              <p:tags r:id="rId7"/>
            </p:custDataLst>
          </p:nvPr>
        </p:nvCxnSpPr>
        <p:spPr>
          <a:xfrm flipV="1">
            <a:off x="5004093" y="3756074"/>
            <a:ext cx="2086024" cy="7132"/>
          </a:xfrm>
          <a:prstGeom prst="line">
            <a:avLst/>
          </a:prstGeom>
          <a:noFill/>
          <a:ln w="38100" cap="flat" cmpd="sng" algn="ctr">
            <a:solidFill>
              <a:srgbClr val="FF0000"/>
            </a:solidFill>
            <a:prstDash val="solid"/>
            <a:miter lim="800000"/>
          </a:ln>
          <a:effectLst/>
        </p:spPr>
      </p:cxnSp>
      <p:sp>
        <p:nvSpPr>
          <p:cNvPr id="15" name="圆角矩形 14"/>
          <p:cNvSpPr/>
          <p:nvPr>
            <p:custDataLst>
              <p:tags r:id="rId8"/>
            </p:custDataLst>
          </p:nvPr>
        </p:nvSpPr>
        <p:spPr>
          <a:xfrm>
            <a:off x="668740" y="4694831"/>
            <a:ext cx="10822675" cy="1528549"/>
          </a:xfrm>
          <a:prstGeom prst="roundRect">
            <a:avLst/>
          </a:prstGeom>
          <a:solidFill>
            <a:schemeClr val="bg2">
              <a:lumMod val="6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6" name="文本框 25"/>
          <p:cNvSpPr txBox="1"/>
          <p:nvPr>
            <p:custDataLst>
              <p:tags r:id="rId9"/>
            </p:custDataLst>
          </p:nvPr>
        </p:nvSpPr>
        <p:spPr>
          <a:xfrm>
            <a:off x="871001" y="4803950"/>
            <a:ext cx="10292868" cy="1292662"/>
          </a:xfrm>
          <a:prstGeom prst="rect">
            <a:avLst/>
          </a:prstGeom>
          <a:noFill/>
        </p:spPr>
        <p:txBody>
          <a:bodyPr wrap="square" rtlCol="0">
            <a:spAutoFit/>
          </a:bodyPr>
          <a:lstStyle/>
          <a:p>
            <a:pPr algn="l"/>
            <a:r>
              <a:rPr lang="zh-CN" altLang="en-US" sz="2600" dirty="0" smtClean="0">
                <a:solidFill>
                  <a:srgbClr val="C00000"/>
                </a:solidFill>
                <a:latin typeface="黑体" panose="02010609060101010101" pitchFamily="49" charset="-122"/>
                <a:ea typeface="黑体" panose="02010609060101010101" pitchFamily="49" charset="-122"/>
                <a:cs typeface="方正粗黑宋简体" panose="02000000000000000000" charset="-122"/>
                <a:sym typeface="+mn-ea"/>
              </a:rPr>
              <a:t>公车上书</a:t>
            </a:r>
            <a:r>
              <a:rPr lang="en-US" altLang="zh-CN"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zh-CN" altLang="en-US" sz="2600" dirty="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1895年春</a:t>
            </a:r>
            <a:r>
              <a:rPr lang="zh-CN" altLang="en-US"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en-US" altLang="zh-CN"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zh-CN" altLang="en-US"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马关条约</a:t>
            </a:r>
            <a:r>
              <a:rPr lang="en-US" altLang="zh-CN"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zh-CN" altLang="en-US"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签订的消息传到北京后，康</a:t>
            </a:r>
            <a:r>
              <a:rPr lang="zh-CN" altLang="en-US" sz="2600" dirty="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有为、梁启超等联合</a:t>
            </a:r>
            <a:r>
              <a:rPr lang="en-US" altLang="zh-CN"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1300</a:t>
            </a:r>
            <a:r>
              <a:rPr lang="zh-CN" altLang="en-US"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多</a:t>
            </a:r>
            <a:r>
              <a:rPr lang="zh-CN" altLang="en-US" sz="2600" dirty="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名举人上书光绪帝，请求</a:t>
            </a:r>
            <a:r>
              <a:rPr lang="zh-CN" altLang="en-US" sz="2600" dirty="0">
                <a:solidFill>
                  <a:srgbClr val="FFFF00"/>
                </a:solidFill>
                <a:latin typeface="黑体" panose="02010609060101010101" pitchFamily="49" charset="-122"/>
                <a:ea typeface="黑体" panose="02010609060101010101" pitchFamily="49" charset="-122"/>
                <a:cs typeface="方正粗黑宋简体" panose="02000000000000000000" charset="-122"/>
                <a:sym typeface="+mn-ea"/>
              </a:rPr>
              <a:t>拒和</a:t>
            </a:r>
            <a:r>
              <a:rPr lang="zh-CN" altLang="en-US" sz="2600" dirty="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zh-CN" altLang="en-US" sz="2600" dirty="0">
                <a:solidFill>
                  <a:srgbClr val="FFFF00"/>
                </a:solidFill>
                <a:latin typeface="黑体" panose="02010609060101010101" pitchFamily="49" charset="-122"/>
                <a:ea typeface="黑体" panose="02010609060101010101" pitchFamily="49" charset="-122"/>
                <a:cs typeface="方正粗黑宋简体" panose="02000000000000000000" charset="-122"/>
                <a:sym typeface="+mn-ea"/>
              </a:rPr>
              <a:t>迁都</a:t>
            </a:r>
            <a:r>
              <a:rPr lang="zh-CN" altLang="en-US" sz="2600" dirty="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a:t>
            </a:r>
            <a:r>
              <a:rPr lang="zh-CN" altLang="en-US" sz="2600" dirty="0">
                <a:solidFill>
                  <a:srgbClr val="FFFF00"/>
                </a:solidFill>
                <a:latin typeface="黑体" panose="02010609060101010101" pitchFamily="49" charset="-122"/>
                <a:ea typeface="黑体" panose="02010609060101010101" pitchFamily="49" charset="-122"/>
                <a:cs typeface="方正粗黑宋简体" panose="02000000000000000000" charset="-122"/>
                <a:sym typeface="+mn-ea"/>
              </a:rPr>
              <a:t>变法</a:t>
            </a:r>
            <a:r>
              <a:rPr lang="zh-CN" altLang="en-US" sz="2600" dirty="0" smtClean="0">
                <a:solidFill>
                  <a:schemeClr val="bg1"/>
                </a:solidFill>
                <a:latin typeface="黑体" panose="02010609060101010101" pitchFamily="49" charset="-122"/>
                <a:ea typeface="黑体" panose="02010609060101010101" pitchFamily="49" charset="-122"/>
                <a:cs typeface="方正粗黑宋简体" panose="02000000000000000000" charset="-122"/>
                <a:sym typeface="+mn-ea"/>
              </a:rPr>
              <a:t>。上书虽失败，但却</a:t>
            </a:r>
            <a:r>
              <a:rPr lang="zh-CN" altLang="en-US" sz="2600" dirty="0" smtClean="0">
                <a:solidFill>
                  <a:srgbClr val="C00000"/>
                </a:solidFill>
                <a:latin typeface="黑体" panose="02010609060101010101" pitchFamily="49" charset="-122"/>
                <a:ea typeface="黑体" panose="02010609060101010101" pitchFamily="49" charset="-122"/>
                <a:cs typeface="方正粗黑宋简体" panose="02000000000000000000" charset="-122"/>
                <a:sym typeface="+mn-ea"/>
              </a:rPr>
              <a:t>拉开了变法维新运动的序幕</a:t>
            </a:r>
            <a:r>
              <a:rPr lang="zh-CN" altLang="en-US" sz="2600" dirty="0" smtClean="0">
                <a:solidFill>
                  <a:srgbClr val="FF0000"/>
                </a:solidFill>
                <a:latin typeface="黑体" panose="02010609060101010101" pitchFamily="49" charset="-122"/>
                <a:ea typeface="黑体" panose="02010609060101010101" pitchFamily="49" charset="-122"/>
                <a:cs typeface="方正粗黑宋简体" panose="02000000000000000000" charset="-122"/>
                <a:sym typeface="+mn-ea"/>
              </a:rPr>
              <a:t>。</a:t>
            </a:r>
            <a:endParaRPr lang="zh-CN" altLang="en-US" sz="2600" dirty="0">
              <a:solidFill>
                <a:srgbClr val="FF0000"/>
              </a:solidFill>
              <a:latin typeface="黑体" panose="02010609060101010101" pitchFamily="49" charset="-122"/>
              <a:ea typeface="黑体" panose="02010609060101010101" pitchFamily="49" charset="-122"/>
              <a:cs typeface="方正粗黑宋简体" panose="02000000000000000000" charset="-122"/>
              <a:sym typeface="+mn-ea"/>
            </a:endParaRPr>
          </a:p>
        </p:txBody>
      </p:sp>
      <p:sp>
        <p:nvSpPr>
          <p:cNvPr id="17" name="TextBox 16"/>
          <p:cNvSpPr txBox="1"/>
          <p:nvPr/>
        </p:nvSpPr>
        <p:spPr>
          <a:xfrm>
            <a:off x="3547667" y="192417"/>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自主学习</a:t>
            </a:r>
            <a:endParaRPr lang="zh-CN" altLang="en-US" sz="2800" b="1" dirty="0">
              <a:solidFill>
                <a:srgbClr val="002060"/>
              </a:solidFill>
              <a:ea typeface="黑体" panose="02010609060101010101" pitchFamily="49" charset="-122"/>
            </a:endParaRPr>
          </a:p>
        </p:txBody>
      </p:sp>
    </p:spTree>
    <p:custDataLst>
      <p:tags r:id="rId1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nodeType="clickEffect">
                                  <p:stCondLst>
                                    <p:cond delay="0"/>
                                  </p:stCondLst>
                                  <p:childTnLst>
                                    <p:animEffect transition="out" filter="dissolve">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par>
                                <p:cTn id="16" presetID="9" presetClass="exit" presetSubtype="0" fill="hold" grpId="0" nodeType="withEffect">
                                  <p:stCondLst>
                                    <p:cond delay="0"/>
                                  </p:stCondLst>
                                  <p:childTnLst>
                                    <p:animEffect transition="out" filter="dissolv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childTnLst>
                          </p:cTn>
                        </p:par>
                        <p:par>
                          <p:cTn id="19" fill="hold">
                            <p:stCondLst>
                              <p:cond delay="500"/>
                            </p:stCondLst>
                            <p:childTnLst>
                              <p:par>
                                <p:cTn id="20" presetID="9" presetClass="exit" presetSubtype="0" fill="hold" nodeType="after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par>
                          <p:cTn id="23" fill="hold">
                            <p:stCondLst>
                              <p:cond delay="1000"/>
                            </p:stCondLst>
                            <p:childTnLst>
                              <p:par>
                                <p:cTn id="24" presetID="9" presetClass="exit" presetSubtype="0" fill="hold" nodeType="afterEffect">
                                  <p:stCondLst>
                                    <p:cond delay="0"/>
                                  </p:stCondLst>
                                  <p:childTnLst>
                                    <p:animEffect transition="out" filter="dissolve">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par>
                          <p:cTn id="27" fill="hold">
                            <p:stCondLst>
                              <p:cond delay="1500"/>
                            </p:stCondLst>
                            <p:childTnLst>
                              <p:par>
                                <p:cTn id="28" presetID="9" presetClass="exit" presetSubtype="0" fill="hold" nodeType="afterEffect">
                                  <p:stCondLst>
                                    <p:cond delay="0"/>
                                  </p:stCondLst>
                                  <p:childTnLst>
                                    <p:animEffect transition="out" filter="dissolve">
                                      <p:cBhvr>
                                        <p:cTn id="29" dur="500"/>
                                        <p:tgtEl>
                                          <p:spTgt spid="11"/>
                                        </p:tgtEl>
                                      </p:cBhvr>
                                    </p:animEffect>
                                    <p:set>
                                      <p:cBhvr>
                                        <p:cTn id="30" dur="1" fill="hold">
                                          <p:stCondLst>
                                            <p:cond delay="499"/>
                                          </p:stCondLst>
                                        </p:cTn>
                                        <p:tgtEl>
                                          <p:spTgt spid="11"/>
                                        </p:tgtEl>
                                        <p:attrNameLst>
                                          <p:attrName>style.visibility</p:attrName>
                                        </p:attrNameLst>
                                      </p:cBhvr>
                                      <p:to>
                                        <p:strVal val="hidden"/>
                                      </p:to>
                                    </p:set>
                                  </p:childTnLst>
                                </p:cTn>
                              </p:par>
                            </p:childTnLst>
                          </p:cTn>
                        </p:par>
                        <p:par>
                          <p:cTn id="31" fill="hold">
                            <p:stCondLst>
                              <p:cond delay="2000"/>
                            </p:stCondLst>
                            <p:childTnLst>
                              <p:par>
                                <p:cTn id="32" presetID="3" presetClass="entr" presetSubtype="1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childTnLst>
                          </p:cTn>
                        </p:par>
                        <p:par>
                          <p:cTn id="35" fill="hold">
                            <p:stCondLst>
                              <p:cond delay="2500"/>
                            </p:stCondLst>
                            <p:childTnLst>
                              <p:par>
                                <p:cTn id="36" presetID="3" presetClass="entr" presetSubtype="1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blinds(horizontal)">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5"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0" y="1958975"/>
            <a:ext cx="5461000" cy="4333875"/>
          </a:xfrm>
        </p:spPr>
      </p:pic>
      <p:pic>
        <p:nvPicPr>
          <p:cNvPr id="3" name="图片 2"/>
          <p:cNvPicPr>
            <a:picLocks noChangeAspect="1"/>
          </p:cNvPicPr>
          <p:nvPr>
            <p:custDataLst>
              <p:tags r:id="rId3"/>
            </p:custDataLst>
          </p:nvPr>
        </p:nvPicPr>
        <p:blipFill>
          <a:blip r:embed="rId4" cstate="print"/>
          <a:stretch>
            <a:fillRect/>
          </a:stretch>
        </p:blipFill>
        <p:spPr>
          <a:xfrm>
            <a:off x="409433" y="955343"/>
            <a:ext cx="11423176" cy="5472753"/>
          </a:xfrm>
          <a:prstGeom prst="rect">
            <a:avLst/>
          </a:prstGeom>
        </p:spPr>
      </p:pic>
      <p:sp>
        <p:nvSpPr>
          <p:cNvPr id="5" name="矩形 4"/>
          <p:cNvSpPr/>
          <p:nvPr>
            <p:custDataLst>
              <p:tags r:id="rId5"/>
            </p:custDataLst>
          </p:nvPr>
        </p:nvSpPr>
        <p:spPr>
          <a:xfrm>
            <a:off x="3545840" y="996286"/>
            <a:ext cx="8286769" cy="5431809"/>
          </a:xfrm>
          <a:prstGeom prst="rect">
            <a:avLst/>
          </a:prstGeom>
          <a:solidFill>
            <a:schemeClr val="tx1">
              <a:lumMod val="85000"/>
              <a:lumOff val="1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6" name="文本框 15"/>
          <p:cNvSpPr txBox="1"/>
          <p:nvPr>
            <p:custDataLst>
              <p:tags r:id="rId6"/>
            </p:custDataLst>
          </p:nvPr>
        </p:nvSpPr>
        <p:spPr>
          <a:xfrm>
            <a:off x="4175997" y="3088463"/>
            <a:ext cx="5882403" cy="1015663"/>
          </a:xfrm>
          <a:prstGeom prst="rect">
            <a:avLst/>
          </a:prstGeom>
          <a:noFill/>
        </p:spPr>
        <p:txBody>
          <a:bodyPr wrap="square" rtlCol="0">
            <a:spAutoFit/>
          </a:bodyPr>
          <a:lstStyle/>
          <a:p>
            <a:pPr algn="l">
              <a:buClrTx/>
              <a:buSzTx/>
              <a:buNone/>
            </a:pP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发展</a:t>
            </a:r>
            <a:r>
              <a:rPr lang="en-US" altLang="zh-CN"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a:t>
            </a: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变法宣传</a:t>
            </a:r>
            <a:endParaRPr lang="zh-CN" altLang="en-US" sz="6000" b="1" dirty="0">
              <a:solidFill>
                <a:schemeClr val="bg1"/>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7" name="矩形 6"/>
          <p:cNvSpPr/>
          <p:nvPr>
            <p:custDataLst>
              <p:tags r:id="rId7"/>
            </p:custDataLst>
          </p:nvPr>
        </p:nvSpPr>
        <p:spPr>
          <a:xfrm>
            <a:off x="1328524" y="2418688"/>
            <a:ext cx="2056765" cy="23552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dirty="0">
                <a:solidFill>
                  <a:schemeClr val="tx1"/>
                </a:solidFill>
                <a:latin typeface="汉仪颜楷简" panose="00020600040101010101" charset="-122"/>
                <a:ea typeface="汉仪颜楷简" panose="00020600040101010101" charset="-122"/>
              </a:rPr>
              <a:t>贰</a:t>
            </a:r>
            <a:endParaRPr lang="zh-CN" altLang="en-US" sz="13800" dirty="0">
              <a:solidFill>
                <a:schemeClr val="tx1"/>
              </a:solidFill>
              <a:latin typeface="汉仪颜楷简" panose="00020600040101010101" charset="-122"/>
              <a:ea typeface="汉仪颜楷简" panose="00020600040101010101" charset="-122"/>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0" y="1958975"/>
            <a:ext cx="5461000" cy="4333875"/>
          </a:xfrm>
        </p:spPr>
      </p:pic>
      <p:sp>
        <p:nvSpPr>
          <p:cNvPr id="3" name="矩形 2"/>
          <p:cNvSpPr/>
          <p:nvPr/>
        </p:nvSpPr>
        <p:spPr>
          <a:xfrm>
            <a:off x="518617" y="1770301"/>
            <a:ext cx="11122924" cy="4246355"/>
          </a:xfrm>
          <a:prstGeom prst="rect">
            <a:avLst/>
          </a:prstGeom>
        </p:spPr>
        <p:txBody>
          <a:bodyPr wrap="square">
            <a:spAutoFit/>
          </a:bodyPr>
          <a:lstStyle/>
          <a:p>
            <a:pPr algn="just">
              <a:lnSpc>
                <a:spcPct val="200000"/>
              </a:lnSpc>
            </a:pPr>
            <a:r>
              <a:rPr lang="en-US" altLang="zh-CN" sz="2800" dirty="0" smtClean="0">
                <a:latin typeface="黑体" panose="02010609060101010101" pitchFamily="49" charset="-122"/>
                <a:ea typeface="黑体" panose="02010609060101010101" pitchFamily="49" charset="-122"/>
              </a:rPr>
              <a:t>1·</a:t>
            </a:r>
            <a:r>
              <a:rPr lang="zh-CN" altLang="en-US" sz="2800" dirty="0" smtClean="0">
                <a:latin typeface="黑体" panose="02010609060101010101" pitchFamily="49" charset="-122"/>
                <a:ea typeface="黑体" panose="02010609060101010101" pitchFamily="49" charset="-122"/>
              </a:rPr>
              <a:t>依据课本</a:t>
            </a:r>
            <a:r>
              <a:rPr lang="en-US" altLang="zh-CN" sz="2800" dirty="0" smtClean="0">
                <a:latin typeface="黑体" panose="02010609060101010101" pitchFamily="49" charset="-122"/>
                <a:ea typeface="黑体" panose="02010609060101010101" pitchFamily="49" charset="-122"/>
              </a:rPr>
              <a:t>31</a:t>
            </a:r>
            <a:r>
              <a:rPr lang="zh-CN" altLang="en-US" sz="2800" dirty="0" smtClean="0">
                <a:latin typeface="黑体" panose="02010609060101010101" pitchFamily="49" charset="-122"/>
                <a:ea typeface="黑体" panose="02010609060101010101" pitchFamily="49" charset="-122"/>
              </a:rPr>
              <a:t>页</a:t>
            </a:r>
            <a:r>
              <a:rPr lang="en-US" altLang="zh-CN" sz="2800" dirty="0" smtClean="0">
                <a:latin typeface="黑体" panose="02010609060101010101" pitchFamily="49" charset="-122"/>
                <a:ea typeface="黑体" panose="02010609060101010101" pitchFamily="49" charset="-122"/>
              </a:rPr>
              <a:t>1</a:t>
            </a:r>
            <a:r>
              <a:rPr lang="zh-CN" altLang="en-US" sz="2800" dirty="0" smtClean="0">
                <a:latin typeface="黑体" panose="02010609060101010101" pitchFamily="49" charset="-122"/>
                <a:ea typeface="黑体" panose="02010609060101010101" pitchFamily="49" charset="-122"/>
              </a:rPr>
              <a:t>段指出公车上书失败后，康、梁等维新人士为继续推动维新变法进行了哪些努力？请举例说明。这些“努力” 产生了怎样的影响？</a:t>
            </a:r>
            <a:endParaRPr lang="en-US" altLang="zh-CN" sz="2800" dirty="0" smtClean="0">
              <a:latin typeface="黑体" panose="02010609060101010101" pitchFamily="49" charset="-122"/>
              <a:ea typeface="黑体" panose="02010609060101010101" pitchFamily="49" charset="-122"/>
            </a:endParaRPr>
          </a:p>
          <a:p>
            <a:pPr algn="just">
              <a:lnSpc>
                <a:spcPct val="200000"/>
              </a:lnSpc>
            </a:pPr>
            <a:r>
              <a:rPr lang="en-US" altLang="zh-CN" sz="2800" dirty="0" smtClean="0">
                <a:latin typeface="黑体" panose="02010609060101010101" pitchFamily="49" charset="-122"/>
                <a:ea typeface="黑体" panose="02010609060101010101" pitchFamily="49" charset="-122"/>
              </a:rPr>
              <a:t>2·</a:t>
            </a:r>
            <a:r>
              <a:rPr lang="zh-CN" altLang="en-US" sz="2800" dirty="0" smtClean="0">
                <a:latin typeface="黑体" panose="02010609060101010101" pitchFamily="49" charset="-122"/>
                <a:ea typeface="黑体" panose="02010609060101010101" pitchFamily="49" charset="-122"/>
              </a:rPr>
              <a:t>依据课本</a:t>
            </a:r>
            <a:r>
              <a:rPr lang="en-US" altLang="zh-CN" sz="2800" dirty="0" smtClean="0">
                <a:latin typeface="黑体" panose="02010609060101010101" pitchFamily="49" charset="-122"/>
                <a:ea typeface="黑体" panose="02010609060101010101" pitchFamily="49" charset="-122"/>
              </a:rPr>
              <a:t>31</a:t>
            </a:r>
            <a:r>
              <a:rPr lang="zh-CN" altLang="en-US" sz="2800" dirty="0" smtClean="0">
                <a:latin typeface="黑体" panose="02010609060101010101" pitchFamily="49" charset="-122"/>
                <a:ea typeface="黑体" panose="02010609060101010101" pitchFamily="49" charset="-122"/>
              </a:rPr>
              <a:t>页</a:t>
            </a:r>
            <a:r>
              <a:rPr lang="en-US" altLang="zh-CN" sz="2800" dirty="0" smtClean="0">
                <a:latin typeface="黑体" panose="02010609060101010101" pitchFamily="49" charset="-122"/>
                <a:ea typeface="黑体" panose="02010609060101010101" pitchFamily="49" charset="-122"/>
              </a:rPr>
              <a:t>2</a:t>
            </a:r>
            <a:r>
              <a:rPr lang="zh-CN" altLang="en-US" sz="2800" dirty="0" smtClean="0">
                <a:latin typeface="黑体" panose="02010609060101010101" pitchFamily="49" charset="-122"/>
                <a:ea typeface="黑体" panose="02010609060101010101" pitchFamily="49" charset="-122"/>
              </a:rPr>
              <a:t>段指出梁启超、严复的共同主张？你是怎样理解这一主张（通过什么途径达到什么目的）的？康、梁属于哪一阶级派别？</a:t>
            </a:r>
            <a:endParaRPr lang="en-US" altLang="zh-CN" sz="2800" dirty="0" smtClean="0">
              <a:latin typeface="黑体" panose="02010609060101010101" pitchFamily="49" charset="-122"/>
              <a:ea typeface="黑体" panose="02010609060101010101" pitchFamily="49" charset="-122"/>
            </a:endParaRPr>
          </a:p>
        </p:txBody>
      </p:sp>
      <p:sp>
        <p:nvSpPr>
          <p:cNvPr id="5" name="TextBox 4"/>
          <p:cNvSpPr txBox="1"/>
          <p:nvPr/>
        </p:nvSpPr>
        <p:spPr>
          <a:xfrm>
            <a:off x="3568702" y="200585"/>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自主学习</a:t>
            </a:r>
            <a:endParaRPr lang="zh-CN" altLang="en-US" sz="2800" b="1" dirty="0">
              <a:solidFill>
                <a:srgbClr val="002060"/>
              </a:solidFill>
              <a:ea typeface="黑体" panose="02010609060101010101" pitchFamily="49" charset="-122"/>
            </a:endParaRPr>
          </a:p>
        </p:txBody>
      </p:sp>
      <p:sp>
        <p:nvSpPr>
          <p:cNvPr id="6" name="TextBox 5"/>
          <p:cNvSpPr txBox="1"/>
          <p:nvPr/>
        </p:nvSpPr>
        <p:spPr>
          <a:xfrm>
            <a:off x="518617" y="1247081"/>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发展</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变法宣传</a:t>
            </a:r>
            <a:endParaRPr lang="zh-CN" altLang="en-US" sz="2800" b="1" dirty="0">
              <a:solidFill>
                <a:srgbClr val="002060"/>
              </a:solidFill>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0" y="1958975"/>
            <a:ext cx="5461000" cy="4333875"/>
          </a:xfrm>
        </p:spPr>
      </p:pic>
      <p:sp>
        <p:nvSpPr>
          <p:cNvPr id="4" name="TextBox 3"/>
          <p:cNvSpPr txBox="1"/>
          <p:nvPr/>
        </p:nvSpPr>
        <p:spPr>
          <a:xfrm>
            <a:off x="8256896" y="178549"/>
            <a:ext cx="1620957"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点拨提升</a:t>
            </a:r>
            <a:endParaRPr lang="zh-CN" altLang="en-US" sz="2800" b="1" dirty="0">
              <a:solidFill>
                <a:srgbClr val="002060"/>
              </a:solidFill>
              <a:ea typeface="黑体" panose="02010609060101010101" pitchFamily="49" charset="-122"/>
            </a:endParaRPr>
          </a:p>
        </p:txBody>
      </p:sp>
      <p:pic>
        <p:nvPicPr>
          <p:cNvPr id="5" name="Picture 3"/>
          <p:cNvPicPr>
            <a:picLocks noChangeAspect="1"/>
          </p:cNvPicPr>
          <p:nvPr>
            <p:custDataLst>
              <p:tags r:id="rId3"/>
            </p:custDataLst>
          </p:nvPr>
        </p:nvPicPr>
        <p:blipFill>
          <a:blip r:embed="rId4" cstate="print"/>
          <a:stretch>
            <a:fillRect/>
          </a:stretch>
        </p:blipFill>
        <p:spPr>
          <a:xfrm>
            <a:off x="592252" y="1255595"/>
            <a:ext cx="4398962" cy="4858602"/>
          </a:xfrm>
          <a:prstGeom prst="rect">
            <a:avLst/>
          </a:prstGeom>
          <a:noFill/>
          <a:ln>
            <a:noFill/>
            <a:miter lim="800000"/>
            <a:headEnd/>
            <a:tailEnd/>
          </a:ln>
        </p:spPr>
      </p:pic>
      <p:pic>
        <p:nvPicPr>
          <p:cNvPr id="10" name="图片 9"/>
          <p:cNvPicPr>
            <a:picLocks noChangeAspect="1"/>
          </p:cNvPicPr>
          <p:nvPr>
            <p:custDataLst>
              <p:tags r:id="rId5"/>
            </p:custDataLst>
          </p:nvPr>
        </p:nvPicPr>
        <p:blipFill>
          <a:blip r:embed="rId6" cstate="print"/>
          <a:stretch>
            <a:fillRect/>
          </a:stretch>
        </p:blipFill>
        <p:spPr>
          <a:xfrm>
            <a:off x="2120247" y="1992573"/>
            <a:ext cx="1726418" cy="1102603"/>
          </a:xfrm>
          <a:prstGeom prst="rect">
            <a:avLst/>
          </a:prstGeom>
          <a:ln>
            <a:noFill/>
          </a:ln>
          <a:effectLst>
            <a:outerShdw blurRad="292100" dist="139700" dir="2700000" algn="tl" rotWithShape="0">
              <a:srgbClr val="333333">
                <a:alpha val="65000"/>
              </a:srgbClr>
            </a:outerShdw>
          </a:effectLst>
        </p:spPr>
      </p:pic>
      <p:pic>
        <p:nvPicPr>
          <p:cNvPr id="11" name="图片 10"/>
          <p:cNvPicPr>
            <a:picLocks noChangeAspect="1"/>
          </p:cNvPicPr>
          <p:nvPr>
            <p:custDataLst>
              <p:tags r:id="rId7"/>
            </p:custDataLst>
          </p:nvPr>
        </p:nvPicPr>
        <p:blipFill>
          <a:blip r:embed="rId8" cstate="print">
            <a:clrChange>
              <a:clrFrom>
                <a:srgbClr val="FFFFFF"/>
              </a:clrFrom>
              <a:clrTo>
                <a:srgbClr val="FFFFFF">
                  <a:alpha val="0"/>
                </a:srgbClr>
              </a:clrTo>
            </a:clrChange>
          </a:blip>
          <a:stretch>
            <a:fillRect/>
          </a:stretch>
        </p:blipFill>
        <p:spPr>
          <a:xfrm>
            <a:off x="2345411" y="2875816"/>
            <a:ext cx="1134510" cy="1914549"/>
          </a:xfrm>
          <a:prstGeom prst="rect">
            <a:avLst/>
          </a:prstGeom>
          <a:ln>
            <a:noFill/>
          </a:ln>
          <a:effectLst>
            <a:outerShdw blurRad="292100" dist="139700" dir="2700000" algn="tl" rotWithShape="0">
              <a:srgbClr val="333333">
                <a:alpha val="65000"/>
              </a:srgbClr>
            </a:outerShdw>
          </a:effectLst>
        </p:spPr>
      </p:pic>
      <p:pic>
        <p:nvPicPr>
          <p:cNvPr id="13" name="图片 3"/>
          <p:cNvPicPr>
            <a:picLocks noChangeAspect="1"/>
          </p:cNvPicPr>
          <p:nvPr>
            <p:custDataLst>
              <p:tags r:id="rId9"/>
            </p:custDataLst>
          </p:nvPr>
        </p:nvPicPr>
        <p:blipFill>
          <a:blip r:embed="rId10" cstate="print"/>
          <a:srcRect l="7116" r="6404"/>
          <a:stretch>
            <a:fillRect/>
          </a:stretch>
        </p:blipFill>
        <p:spPr>
          <a:xfrm>
            <a:off x="3858179" y="2074459"/>
            <a:ext cx="1134897" cy="1063259"/>
          </a:xfrm>
          <a:prstGeom prst="rect">
            <a:avLst/>
          </a:prstGeom>
          <a:effectLst>
            <a:outerShdw blurRad="63500" sx="102000" sy="102000" algn="ctr" rotWithShape="0">
              <a:prstClr val="black">
                <a:alpha val="40000"/>
              </a:prstClr>
            </a:outerShdw>
          </a:effectLst>
        </p:spPr>
      </p:pic>
      <p:sp>
        <p:nvSpPr>
          <p:cNvPr id="16" name="爆炸形 1 15"/>
          <p:cNvSpPr/>
          <p:nvPr>
            <p:custDataLst>
              <p:tags r:id="rId11"/>
            </p:custDataLst>
          </p:nvPr>
        </p:nvSpPr>
        <p:spPr>
          <a:xfrm>
            <a:off x="4889150" y="881806"/>
            <a:ext cx="2501265" cy="149479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17" name="文本框 11"/>
          <p:cNvSpPr txBox="1"/>
          <p:nvPr>
            <p:custDataLst>
              <p:tags r:id="rId12"/>
            </p:custDataLst>
          </p:nvPr>
        </p:nvSpPr>
        <p:spPr>
          <a:xfrm>
            <a:off x="5294915" y="1368216"/>
            <a:ext cx="1983105" cy="521970"/>
          </a:xfrm>
          <a:prstGeom prst="rect">
            <a:avLst/>
          </a:prstGeom>
          <a:noFill/>
        </p:spPr>
        <p:txBody>
          <a:bodyPr wrap="square" rtlCol="0">
            <a:spAutoFit/>
          </a:bodyPr>
          <a:lstStyle/>
          <a:p>
            <a:r>
              <a:rPr lang="zh-CN" altLang="en-US" sz="2800" dirty="0">
                <a:solidFill>
                  <a:schemeClr val="bg1"/>
                </a:solidFill>
                <a:latin typeface="黑体" panose="02010609060101010101" pitchFamily="49" charset="-122"/>
                <a:ea typeface="黑体" panose="02010609060101010101" pitchFamily="49" charset="-122"/>
              </a:rPr>
              <a:t>变法图强</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18" name="文本框 10"/>
          <p:cNvSpPr txBox="1"/>
          <p:nvPr>
            <p:custDataLst>
              <p:tags r:id="rId13"/>
            </p:custDataLst>
          </p:nvPr>
        </p:nvSpPr>
        <p:spPr>
          <a:xfrm>
            <a:off x="574384" y="5887455"/>
            <a:ext cx="4502582" cy="461665"/>
          </a:xfrm>
          <a:prstGeom prst="rect">
            <a:avLst/>
          </a:prstGeom>
          <a:solidFill>
            <a:schemeClr val="accent3">
              <a:lumMod val="40000"/>
              <a:lumOff val="60000"/>
            </a:schemeClr>
          </a:solidFill>
          <a:ln>
            <a:noFill/>
          </a:ln>
        </p:spPr>
        <p:txBody>
          <a:bodyPr wrap="square" rtlCol="0">
            <a:spAutoFit/>
          </a:bodyPr>
          <a:lstStyle>
            <a:defPPr>
              <a:defRPr lang="zh-CN"/>
            </a:defPPr>
            <a:lvl1pPr algn="ctr"/>
          </a:lstStyle>
          <a:p>
            <a:r>
              <a:rPr lang="zh-CN" altLang="en-US" sz="2400" b="1" dirty="0">
                <a:latin typeface="黑体" panose="02010609060101010101" pitchFamily="49" charset="-122"/>
                <a:ea typeface="黑体" panose="02010609060101010101" pitchFamily="49" charset="-122"/>
              </a:rPr>
              <a:t>推动了维新变法思想的广泛传</a:t>
            </a:r>
            <a:r>
              <a:rPr lang="zh-CN" altLang="en-US" sz="2400" b="1" dirty="0" smtClean="0">
                <a:latin typeface="黑体" panose="02010609060101010101" pitchFamily="49" charset="-122"/>
                <a:ea typeface="黑体" panose="02010609060101010101" pitchFamily="49" charset="-122"/>
              </a:rPr>
              <a:t>播</a:t>
            </a:r>
            <a:endParaRPr lang="zh-CN" altLang="en-US" sz="2400" b="1" dirty="0">
              <a:latin typeface="黑体" panose="02010609060101010101" pitchFamily="49" charset="-122"/>
              <a:ea typeface="黑体" panose="02010609060101010101" pitchFamily="49" charset="-122"/>
            </a:endParaRPr>
          </a:p>
        </p:txBody>
      </p:sp>
      <p:sp>
        <p:nvSpPr>
          <p:cNvPr id="19" name="文本框 10255"/>
          <p:cNvSpPr txBox="1"/>
          <p:nvPr>
            <p:custDataLst>
              <p:tags r:id="rId14"/>
            </p:custDataLst>
          </p:nvPr>
        </p:nvSpPr>
        <p:spPr>
          <a:xfrm>
            <a:off x="5490180" y="4492850"/>
            <a:ext cx="5950635" cy="1815882"/>
          </a:xfrm>
          <a:prstGeom prst="rect">
            <a:avLst/>
          </a:prstGeom>
          <a:solidFill>
            <a:schemeClr val="bg1">
              <a:alpha val="90000"/>
            </a:schemeClr>
          </a:solidFill>
          <a:ln w="28575" cmpd="sng">
            <a:solidFill>
              <a:schemeClr val="accent1">
                <a:shade val="50000"/>
              </a:schemeClr>
            </a:solidFill>
            <a:prstDash val="sysDash"/>
          </a:ln>
        </p:spPr>
        <p:txBody>
          <a:bodyPr wrap="square">
            <a:spAutoFit/>
          </a:bodyPr>
          <a:lstStyle>
            <a:lvl1pPr marL="455930" indent="-455930" algn="l" defTabSz="1217930" rtl="0" eaLnBrk="0" fontAlgn="base" hangingPunct="0">
              <a:spcBef>
                <a:spcPct val="20000"/>
              </a:spcBef>
              <a:spcAft>
                <a:spcPct val="0"/>
              </a:spcAft>
              <a:buFont typeface="Arial" panose="020B0604020202020204" pitchFamily="34" charset="0"/>
              <a:buChar char="•"/>
              <a:defRPr sz="4200" kern="1200">
                <a:solidFill>
                  <a:schemeClr val="tx1"/>
                </a:solidFill>
                <a:latin typeface="+mn-lt"/>
                <a:ea typeface="+mn-ea"/>
                <a:cs typeface="+mn-cs"/>
              </a:defRPr>
            </a:lvl1pPr>
            <a:lvl2pPr marL="989330" indent="-379730" algn="l" defTabSz="1217930" rtl="0" eaLnBrk="0" fontAlgn="base" hangingPunct="0">
              <a:spcBef>
                <a:spcPct val="20000"/>
              </a:spcBef>
              <a:spcAft>
                <a:spcPct val="0"/>
              </a:spcAft>
              <a:buFont typeface="Arial" panose="020B0604020202020204" pitchFamily="34" charset="0"/>
              <a:buChar char="–"/>
              <a:defRPr sz="3700" kern="1200">
                <a:solidFill>
                  <a:schemeClr val="tx1"/>
                </a:solidFill>
                <a:latin typeface="+mn-lt"/>
                <a:ea typeface="+mn-ea"/>
                <a:cs typeface="+mn-cs"/>
              </a:defRPr>
            </a:lvl2pPr>
            <a:lvl3pPr marL="1522730" indent="-303530" algn="l" defTabSz="121793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3pPr>
            <a:lvl4pPr marL="2132330" indent="-303530" algn="l" defTabSz="1217930"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4pPr>
            <a:lvl5pPr marL="2741930" indent="-303530" algn="l" defTabSz="1217930"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5pPr>
          </a:lstStyle>
          <a:p>
            <a:pPr marL="0" lvl="0" indent="457200" defTabSz="914400" eaLnBrk="1" hangingPunct="1">
              <a:spcBef>
                <a:spcPct val="0"/>
              </a:spcBef>
              <a:buFontTx/>
              <a:buNone/>
            </a:pPr>
            <a:r>
              <a:rPr lang="en-US" altLang="zh-CN" sz="2800" b="1" dirty="0">
                <a:latin typeface="黑体" panose="02010609060101010101" pitchFamily="49" charset="-122"/>
                <a:ea typeface="黑体" panose="02010609060101010101" pitchFamily="49" charset="-122"/>
                <a:cs typeface="楷体" panose="02010609060101010101" charset="-122"/>
              </a:rPr>
              <a:t> </a:t>
            </a:r>
            <a:r>
              <a:rPr lang="zh-CN" altLang="en-US" sz="2800" b="1" dirty="0" smtClean="0">
                <a:latin typeface="黑体" panose="02010609060101010101" pitchFamily="49" charset="-122"/>
                <a:ea typeface="黑体" panose="02010609060101010101" pitchFamily="49" charset="-122"/>
                <a:cs typeface="楷体" panose="02010609060101010101" charset="-122"/>
              </a:rPr>
              <a:t>甲午中日战</a:t>
            </a:r>
            <a:r>
              <a:rPr lang="zh-CN" altLang="en-US" sz="2800" b="1" dirty="0">
                <a:latin typeface="黑体" panose="02010609060101010101" pitchFamily="49" charset="-122"/>
                <a:ea typeface="黑体" panose="02010609060101010101" pitchFamily="49" charset="-122"/>
                <a:cs typeface="楷体" panose="02010609060101010101" charset="-122"/>
              </a:rPr>
              <a:t>争以后民族危机严</a:t>
            </a:r>
            <a:r>
              <a:rPr lang="zh-CN" altLang="en-US" sz="2800" b="1" dirty="0" smtClean="0">
                <a:latin typeface="黑体" panose="02010609060101010101" pitchFamily="49" charset="-122"/>
                <a:ea typeface="黑体" panose="02010609060101010101" pitchFamily="49" charset="-122"/>
                <a:cs typeface="楷体" panose="02010609060101010101" charset="-122"/>
              </a:rPr>
              <a:t>重</a:t>
            </a:r>
            <a:r>
              <a:rPr lang="en-US" altLang="zh-CN" sz="2800" b="1" dirty="0" smtClean="0">
                <a:latin typeface="黑体" panose="02010609060101010101" pitchFamily="49" charset="-122"/>
                <a:ea typeface="黑体" panose="02010609060101010101" pitchFamily="49" charset="-122"/>
                <a:cs typeface="楷体" panose="02010609060101010101" charset="-122"/>
              </a:rPr>
              <a:t>,</a:t>
            </a:r>
            <a:r>
              <a:rPr lang="zh-CN" altLang="en-US" sz="2800" b="1" dirty="0" smtClean="0">
                <a:latin typeface="黑体" panose="02010609060101010101" pitchFamily="49" charset="-122"/>
                <a:ea typeface="黑体" panose="02010609060101010101" pitchFamily="49" charset="-122"/>
                <a:cs typeface="楷体" panose="02010609060101010101" charset="-122"/>
              </a:rPr>
              <a:t>他们希望通</a:t>
            </a:r>
            <a:r>
              <a:rPr lang="zh-CN" altLang="en-US" sz="2800" b="1" dirty="0">
                <a:latin typeface="黑体" panose="02010609060101010101" pitchFamily="49" charset="-122"/>
                <a:ea typeface="黑体" panose="02010609060101010101" pitchFamily="49" charset="-122"/>
                <a:cs typeface="楷体" panose="02010609060101010101" charset="-122"/>
              </a:rPr>
              <a:t>过自上而下的</a:t>
            </a:r>
            <a:r>
              <a:rPr lang="zh-CN" altLang="en-US" sz="2800" b="1" dirty="0">
                <a:solidFill>
                  <a:srgbClr val="FF0000"/>
                </a:solidFill>
                <a:latin typeface="黑体" panose="02010609060101010101" pitchFamily="49" charset="-122"/>
                <a:ea typeface="黑体" panose="02010609060101010101" pitchFamily="49" charset="-122"/>
                <a:cs typeface="楷体" panose="02010609060101010101" charset="-122"/>
              </a:rPr>
              <a:t>改革封建专制政体</a:t>
            </a:r>
            <a:r>
              <a:rPr lang="zh-CN" altLang="en-US" sz="2800" b="1" dirty="0" smtClean="0">
                <a:latin typeface="黑体" panose="02010609060101010101" pitchFamily="49" charset="-122"/>
                <a:ea typeface="黑体" panose="02010609060101010101" pitchFamily="49" charset="-122"/>
                <a:cs typeface="楷体" panose="02010609060101010101" charset="-122"/>
              </a:rPr>
              <a:t>，在中国建立</a:t>
            </a:r>
            <a:r>
              <a:rPr lang="zh-CN" altLang="en-US" sz="2800" b="1" dirty="0" smtClean="0">
                <a:solidFill>
                  <a:srgbClr val="FF0000"/>
                </a:solidFill>
                <a:latin typeface="黑体" panose="02010609060101010101" pitchFamily="49" charset="-122"/>
                <a:ea typeface="黑体" panose="02010609060101010101" pitchFamily="49" charset="-122"/>
                <a:cs typeface="楷体" panose="02010609060101010101" charset="-122"/>
              </a:rPr>
              <a:t>资产阶级君主立宪制</a:t>
            </a:r>
            <a:r>
              <a:rPr lang="zh-CN" altLang="en-US" sz="2800" b="1" dirty="0" smtClean="0">
                <a:latin typeface="黑体" panose="02010609060101010101" pitchFamily="49" charset="-122"/>
                <a:ea typeface="黑体" panose="02010609060101010101" pitchFamily="49" charset="-122"/>
                <a:cs typeface="楷体" panose="02010609060101010101" charset="-122"/>
              </a:rPr>
              <a:t>，救</a:t>
            </a:r>
            <a:r>
              <a:rPr lang="zh-CN" altLang="en-US" sz="2800" b="1" dirty="0">
                <a:latin typeface="黑体" panose="02010609060101010101" pitchFamily="49" charset="-122"/>
                <a:ea typeface="黑体" panose="02010609060101010101" pitchFamily="49" charset="-122"/>
                <a:cs typeface="楷体" panose="02010609060101010101" charset="-122"/>
              </a:rPr>
              <a:t>亡图存</a:t>
            </a:r>
            <a:r>
              <a:rPr lang="en-US" altLang="zh-CN" sz="2800" b="1" dirty="0">
                <a:latin typeface="黑体" panose="02010609060101010101" pitchFamily="49" charset="-122"/>
                <a:ea typeface="黑体" panose="02010609060101010101" pitchFamily="49" charset="-122"/>
                <a:cs typeface="楷体" panose="02010609060101010101" charset="-122"/>
              </a:rPr>
              <a:t>,</a:t>
            </a:r>
            <a:r>
              <a:rPr lang="zh-CN" altLang="en-US" sz="2800" b="1" dirty="0">
                <a:latin typeface="黑体" panose="02010609060101010101" pitchFamily="49" charset="-122"/>
                <a:ea typeface="黑体" panose="02010609060101010101" pitchFamily="49" charset="-122"/>
                <a:cs typeface="楷体" panose="02010609060101010101" charset="-122"/>
              </a:rPr>
              <a:t>振兴国家而得名。</a:t>
            </a:r>
            <a:endParaRPr lang="zh-CN" altLang="en-US" sz="2800" b="1" dirty="0">
              <a:latin typeface="黑体" panose="02010609060101010101" pitchFamily="49" charset="-122"/>
              <a:ea typeface="黑体" panose="02010609060101010101" pitchFamily="49" charset="-122"/>
              <a:cs typeface="楷体" panose="02010609060101010101" charset="-122"/>
            </a:endParaRPr>
          </a:p>
        </p:txBody>
      </p:sp>
      <p:sp>
        <p:nvSpPr>
          <p:cNvPr id="20" name="TextBox 39"/>
          <p:cNvSpPr txBox="1"/>
          <p:nvPr>
            <p:custDataLst>
              <p:tags r:id="rId15"/>
            </p:custDataLst>
          </p:nvPr>
        </p:nvSpPr>
        <p:spPr>
          <a:xfrm>
            <a:off x="8932047" y="1954579"/>
            <a:ext cx="993357" cy="903605"/>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zh-CN" altLang="en-US" sz="5280" b="1" kern="1200" cap="none" spc="0" normalizeH="0" baseline="0" noProof="0" dirty="0">
                <a:solidFill>
                  <a:prstClr val="black"/>
                </a:solidFill>
                <a:latin typeface="方正楷体简体" pitchFamily="65" charset="-122"/>
                <a:ea typeface="方正楷体简体" pitchFamily="65" charset="-122"/>
                <a:cs typeface="+mn-cs"/>
              </a:rPr>
              <a:t>维</a:t>
            </a:r>
            <a:endParaRPr kumimoji="0" lang="zh-CN" altLang="en-US" sz="5280" b="1" kern="1200" cap="none" spc="0" normalizeH="0" baseline="0" noProof="0" dirty="0">
              <a:solidFill>
                <a:prstClr val="black"/>
              </a:solidFill>
              <a:latin typeface="方正楷体简体" pitchFamily="65" charset="-122"/>
              <a:ea typeface="方正楷体简体" pitchFamily="65" charset="-122"/>
              <a:cs typeface="+mn-cs"/>
            </a:endParaRPr>
          </a:p>
        </p:txBody>
      </p:sp>
      <p:sp>
        <p:nvSpPr>
          <p:cNvPr id="21" name="TextBox 40"/>
          <p:cNvSpPr txBox="1"/>
          <p:nvPr>
            <p:custDataLst>
              <p:tags r:id="rId16"/>
            </p:custDataLst>
          </p:nvPr>
        </p:nvSpPr>
        <p:spPr>
          <a:xfrm>
            <a:off x="9795011" y="1964581"/>
            <a:ext cx="993357" cy="903605"/>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zh-CN" altLang="en-US" sz="5280" b="1" kern="1200" cap="none" spc="0" normalizeH="0" baseline="0" noProof="0" dirty="0">
                <a:solidFill>
                  <a:prstClr val="black"/>
                </a:solidFill>
                <a:latin typeface="方正楷体简体" pitchFamily="65" charset="-122"/>
                <a:ea typeface="方正楷体简体" pitchFamily="65" charset="-122"/>
                <a:cs typeface="+mn-cs"/>
              </a:rPr>
              <a:t>新</a:t>
            </a:r>
            <a:endParaRPr kumimoji="0" lang="zh-CN" altLang="en-US" sz="5280" b="1" kern="1200" cap="none" spc="0" normalizeH="0" baseline="0" noProof="0" dirty="0">
              <a:solidFill>
                <a:prstClr val="black"/>
              </a:solidFill>
              <a:latin typeface="方正楷体简体" pitchFamily="65" charset="-122"/>
              <a:ea typeface="方正楷体简体" pitchFamily="65" charset="-122"/>
              <a:cs typeface="+mn-cs"/>
            </a:endParaRPr>
          </a:p>
        </p:txBody>
      </p:sp>
      <p:sp>
        <p:nvSpPr>
          <p:cNvPr id="22" name="TextBox 41"/>
          <p:cNvSpPr txBox="1"/>
          <p:nvPr>
            <p:custDataLst>
              <p:tags r:id="rId17"/>
            </p:custDataLst>
          </p:nvPr>
        </p:nvSpPr>
        <p:spPr>
          <a:xfrm>
            <a:off x="10667979" y="1964581"/>
            <a:ext cx="993357" cy="903605"/>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zh-CN" altLang="en-US" sz="5280" b="1" kern="1200" cap="none" spc="0" normalizeH="0" baseline="0" noProof="0">
                <a:solidFill>
                  <a:prstClr val="black"/>
                </a:solidFill>
                <a:latin typeface="方正楷体简体" pitchFamily="65" charset="-122"/>
                <a:ea typeface="方正楷体简体" pitchFamily="65" charset="-122"/>
                <a:cs typeface="+mn-cs"/>
              </a:rPr>
              <a:t>派</a:t>
            </a:r>
            <a:endParaRPr kumimoji="0" lang="zh-CN" altLang="en-US" sz="5280" b="1" kern="1200" cap="none" spc="0" normalizeH="0" baseline="0" noProof="0">
              <a:solidFill>
                <a:prstClr val="black"/>
              </a:solidFill>
              <a:latin typeface="方正楷体简体" pitchFamily="65" charset="-122"/>
              <a:ea typeface="方正楷体简体" pitchFamily="65" charset="-122"/>
              <a:cs typeface="+mn-cs"/>
            </a:endParaRPr>
          </a:p>
        </p:txBody>
      </p:sp>
      <p:sp>
        <p:nvSpPr>
          <p:cNvPr id="23" name="TextBox 43"/>
          <p:cNvSpPr txBox="1"/>
          <p:nvPr>
            <p:custDataLst>
              <p:tags r:id="rId18"/>
            </p:custDataLst>
          </p:nvPr>
        </p:nvSpPr>
        <p:spPr>
          <a:xfrm>
            <a:off x="9121768" y="1618824"/>
            <a:ext cx="668620" cy="386080"/>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en-US" altLang="zh-CN" sz="1920" b="1" kern="1200" cap="none" spc="0" normalizeH="0" baseline="0" noProof="0" dirty="0" err="1">
                <a:solidFill>
                  <a:prstClr val="black"/>
                </a:solidFill>
                <a:latin typeface="Arial" panose="020B0604020202020204" pitchFamily="34" charset="0"/>
                <a:ea typeface="方正楷体简体" pitchFamily="65" charset="-122"/>
                <a:cs typeface="Arial" panose="020B0604020202020204" pitchFamily="34" charset="0"/>
              </a:rPr>
              <a:t>wéi</a:t>
            </a:r>
            <a:endParaRPr kumimoji="0" lang="en-US" altLang="zh-CN" sz="1920" b="1" kern="1200" cap="none" spc="0" normalizeH="0" baseline="0" noProof="0" dirty="0">
              <a:solidFill>
                <a:prstClr val="black"/>
              </a:solidFill>
              <a:latin typeface="Arial" panose="020B0604020202020204" pitchFamily="34" charset="0"/>
              <a:ea typeface="方正楷体简体" pitchFamily="65" charset="-122"/>
              <a:cs typeface="Arial" panose="020B0604020202020204" pitchFamily="34" charset="0"/>
            </a:endParaRPr>
          </a:p>
        </p:txBody>
      </p:sp>
      <p:sp>
        <p:nvSpPr>
          <p:cNvPr id="24" name="TextBox 44"/>
          <p:cNvSpPr txBox="1"/>
          <p:nvPr>
            <p:custDataLst>
              <p:tags r:id="rId19"/>
            </p:custDataLst>
          </p:nvPr>
        </p:nvSpPr>
        <p:spPr>
          <a:xfrm>
            <a:off x="9994395" y="1618824"/>
            <a:ext cx="621492" cy="386080"/>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en-US" altLang="zh-CN" sz="1920" b="1" kern="1200" cap="none" spc="0" normalizeH="0" baseline="0" noProof="0" err="1">
                <a:solidFill>
                  <a:prstClr val="black"/>
                </a:solidFill>
                <a:latin typeface="Arial" panose="020B0604020202020204" pitchFamily="34" charset="0"/>
                <a:ea typeface="方正楷体简体" pitchFamily="65" charset="-122"/>
                <a:cs typeface="Arial" panose="020B0604020202020204" pitchFamily="34" charset="0"/>
              </a:rPr>
              <a:t>xīn</a:t>
            </a:r>
            <a:endParaRPr kumimoji="0" lang="en-US" altLang="zh-CN" sz="1920" b="1" kern="1200" cap="none" spc="0" normalizeH="0" baseline="0" noProof="0" err="1">
              <a:solidFill>
                <a:prstClr val="black"/>
              </a:solidFill>
              <a:latin typeface="Arial" panose="020B0604020202020204" pitchFamily="34" charset="0"/>
              <a:ea typeface="方正楷体简体" pitchFamily="65" charset="-122"/>
              <a:cs typeface="Arial" panose="020B0604020202020204" pitchFamily="34" charset="0"/>
            </a:endParaRPr>
          </a:p>
        </p:txBody>
      </p:sp>
      <p:sp>
        <p:nvSpPr>
          <p:cNvPr id="25" name="TextBox 45"/>
          <p:cNvSpPr txBox="1"/>
          <p:nvPr>
            <p:custDataLst>
              <p:tags r:id="rId20"/>
            </p:custDataLst>
          </p:nvPr>
        </p:nvSpPr>
        <p:spPr>
          <a:xfrm>
            <a:off x="10863075" y="1618824"/>
            <a:ext cx="621492" cy="386080"/>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kumimoji="0" lang="en-US" altLang="zh-CN" sz="1920" b="1" kern="1200" cap="none" spc="0" normalizeH="0" baseline="0" noProof="0" err="1">
                <a:solidFill>
                  <a:prstClr val="black"/>
                </a:solidFill>
                <a:latin typeface="Arial" panose="020B0604020202020204" pitchFamily="34" charset="0"/>
                <a:ea typeface="方正楷体简体" pitchFamily="65" charset="-122"/>
                <a:cs typeface="Arial" panose="020B0604020202020204" pitchFamily="34" charset="0"/>
              </a:rPr>
              <a:t>pài</a:t>
            </a:r>
            <a:endParaRPr kumimoji="0" lang="en-US" altLang="zh-CN" sz="1920" b="1" kern="1200" cap="none" spc="0" normalizeH="0" baseline="0" noProof="0" err="1">
              <a:solidFill>
                <a:prstClr val="black"/>
              </a:solidFill>
              <a:latin typeface="Arial" panose="020B0604020202020204" pitchFamily="34" charset="0"/>
              <a:ea typeface="方正楷体简体" pitchFamily="65" charset="-122"/>
              <a:cs typeface="Arial" panose="020B0604020202020204" pitchFamily="34" charset="0"/>
            </a:endParaRPr>
          </a:p>
        </p:txBody>
      </p:sp>
      <p:sp>
        <p:nvSpPr>
          <p:cNvPr id="26" name="矩形 25"/>
          <p:cNvSpPr/>
          <p:nvPr>
            <p:custDataLst>
              <p:tags r:id="rId21"/>
            </p:custDataLst>
          </p:nvPr>
        </p:nvSpPr>
        <p:spPr>
          <a:xfrm>
            <a:off x="5300694" y="2212096"/>
            <a:ext cx="1484513" cy="513026"/>
          </a:xfrm>
          <a:prstGeom prst="rect">
            <a:avLst/>
          </a:prstGeom>
          <a:noFill/>
          <a:ln w="9525">
            <a:noFill/>
          </a:ln>
        </p:spPr>
        <p:txBody>
          <a:bodyPr wrap="square">
            <a:spAutoFit/>
          </a:bodyPr>
          <a:lstStyle/>
          <a:p>
            <a:pPr>
              <a:lnSpc>
                <a:spcPct val="150000"/>
              </a:lnSpc>
            </a:pPr>
            <a:r>
              <a:rPr lang="en-US" altLang="zh-CN" sz="2160" b="1" dirty="0">
                <a:solidFill>
                  <a:srgbClr val="C00000"/>
                </a:solidFill>
                <a:latin typeface="黑体" panose="02010609060101010101" pitchFamily="49" charset="-122"/>
                <a:ea typeface="黑体" panose="02010609060101010101" pitchFamily="49" charset="-122"/>
              </a:rPr>
              <a:t>【</a:t>
            </a:r>
            <a:r>
              <a:rPr lang="zh-CN" altLang="en-US" sz="2160" b="1" dirty="0">
                <a:solidFill>
                  <a:srgbClr val="C00000"/>
                </a:solidFill>
                <a:latin typeface="黑体" panose="02010609060101010101" pitchFamily="49" charset="-122"/>
                <a:ea typeface="黑体" panose="02010609060101010101" pitchFamily="49" charset="-122"/>
              </a:rPr>
              <a:t>释义</a:t>
            </a:r>
            <a:r>
              <a:rPr lang="en-US" altLang="zh-CN" sz="2160" b="1" dirty="0">
                <a:solidFill>
                  <a:srgbClr val="C00000"/>
                </a:solidFill>
                <a:latin typeface="黑体" panose="02010609060101010101" pitchFamily="49" charset="-122"/>
                <a:ea typeface="黑体" panose="02010609060101010101" pitchFamily="49" charset="-122"/>
              </a:rPr>
              <a:t>】</a:t>
            </a:r>
            <a:endParaRPr lang="zh-CN" altLang="en-US" sz="2160" b="1" dirty="0">
              <a:solidFill>
                <a:srgbClr val="C00000"/>
              </a:solidFill>
              <a:latin typeface="黑体" panose="02010609060101010101" pitchFamily="49" charset="-122"/>
              <a:ea typeface="黑体" panose="02010609060101010101" pitchFamily="49" charset="-122"/>
            </a:endParaRPr>
          </a:p>
        </p:txBody>
      </p:sp>
      <p:sp>
        <p:nvSpPr>
          <p:cNvPr id="27" name="TextBox 39"/>
          <p:cNvSpPr txBox="1"/>
          <p:nvPr>
            <p:custDataLst>
              <p:tags r:id="rId22"/>
            </p:custDataLst>
          </p:nvPr>
        </p:nvSpPr>
        <p:spPr>
          <a:xfrm>
            <a:off x="5907493" y="2024918"/>
            <a:ext cx="3813282" cy="769441"/>
          </a:xfrm>
          <a:prstGeom prst="rect">
            <a:avLst/>
          </a:prstGeom>
          <a:noFill/>
        </p:spPr>
        <p:txBody>
          <a:bodyPr wrap="square">
            <a:spAutoFit/>
          </a:bodyPr>
          <a:lstStyle/>
          <a:p>
            <a:pPr marR="0" algn="ctr" defTabSz="1219200" eaLnBrk="1" fontAlgn="auto" hangingPunct="1">
              <a:spcBef>
                <a:spcPct val="0"/>
              </a:spcBef>
              <a:spcAft>
                <a:spcPct val="0"/>
              </a:spcAft>
              <a:buClrTx/>
              <a:buSzTx/>
              <a:buFontTx/>
              <a:defRPr/>
            </a:pPr>
            <a:r>
              <a:rPr lang="zh-CN" altLang="en-US" sz="4400" b="1" dirty="0" smtClean="0">
                <a:solidFill>
                  <a:prstClr val="black"/>
                </a:solidFill>
                <a:latin typeface="方正楷体简体" pitchFamily="65" charset="-122"/>
                <a:ea typeface="方正楷体简体" pitchFamily="65" charset="-122"/>
              </a:rPr>
              <a:t>资产阶级</a:t>
            </a:r>
            <a:endParaRPr kumimoji="0" lang="zh-CN" altLang="en-US" sz="4400" b="1" kern="1200" cap="none" spc="0" normalizeH="0" baseline="0" noProof="0" dirty="0">
              <a:solidFill>
                <a:prstClr val="black"/>
              </a:solidFill>
              <a:latin typeface="方正楷体简体" pitchFamily="65" charset="-122"/>
              <a:ea typeface="方正楷体简体" pitchFamily="65" charset="-122"/>
              <a:cs typeface="+mn-cs"/>
            </a:endParaRPr>
          </a:p>
        </p:txBody>
      </p:sp>
      <p:pic>
        <p:nvPicPr>
          <p:cNvPr id="28" name="图片 27"/>
          <p:cNvPicPr>
            <a:picLocks noChangeAspect="1"/>
          </p:cNvPicPr>
          <p:nvPr>
            <p:custDataLst>
              <p:tags r:id="rId23"/>
            </p:custDataLst>
          </p:nvPr>
        </p:nvPicPr>
        <p:blipFill>
          <a:blip r:embed="rId24" cstate="print"/>
          <a:stretch>
            <a:fillRect/>
          </a:stretch>
        </p:blipFill>
        <p:spPr>
          <a:xfrm>
            <a:off x="3833016" y="3179928"/>
            <a:ext cx="1132766" cy="1122296"/>
          </a:xfrm>
          <a:prstGeom prst="rect">
            <a:avLst/>
          </a:prstGeom>
          <a:ln>
            <a:noFill/>
          </a:ln>
          <a:effectLst>
            <a:outerShdw blurRad="292100" dist="139700" dir="2700000" algn="tl" rotWithShape="0">
              <a:srgbClr val="333333">
                <a:alpha val="65000"/>
              </a:srgbClr>
            </a:outerShdw>
          </a:effectLst>
        </p:spPr>
      </p:pic>
      <p:sp>
        <p:nvSpPr>
          <p:cNvPr id="29" name="文本框 10255"/>
          <p:cNvSpPr txBox="1"/>
          <p:nvPr>
            <p:custDataLst>
              <p:tags r:id="rId25"/>
            </p:custDataLst>
          </p:nvPr>
        </p:nvSpPr>
        <p:spPr>
          <a:xfrm>
            <a:off x="5501097" y="2930075"/>
            <a:ext cx="5950635" cy="1384995"/>
          </a:xfrm>
          <a:prstGeom prst="rect">
            <a:avLst/>
          </a:prstGeom>
          <a:solidFill>
            <a:schemeClr val="bg1">
              <a:alpha val="90000"/>
            </a:schemeClr>
          </a:solidFill>
          <a:ln w="28575" cmpd="sng">
            <a:solidFill>
              <a:schemeClr val="accent1">
                <a:shade val="50000"/>
              </a:schemeClr>
            </a:solidFill>
            <a:prstDash val="sysDash"/>
          </a:ln>
        </p:spPr>
        <p:txBody>
          <a:bodyPr wrap="square">
            <a:spAutoFit/>
          </a:bodyPr>
          <a:lstStyle>
            <a:lvl1pPr marL="455930" indent="-455930" algn="l" defTabSz="1217930" rtl="0" eaLnBrk="0" fontAlgn="base" hangingPunct="0">
              <a:spcBef>
                <a:spcPct val="20000"/>
              </a:spcBef>
              <a:spcAft>
                <a:spcPct val="0"/>
              </a:spcAft>
              <a:buFont typeface="Arial" panose="020B0604020202020204" pitchFamily="34" charset="0"/>
              <a:buChar char="•"/>
              <a:defRPr sz="4200" kern="1200">
                <a:solidFill>
                  <a:schemeClr val="tx1"/>
                </a:solidFill>
                <a:latin typeface="+mn-lt"/>
                <a:ea typeface="+mn-ea"/>
                <a:cs typeface="+mn-cs"/>
              </a:defRPr>
            </a:lvl1pPr>
            <a:lvl2pPr marL="989330" indent="-379730" algn="l" defTabSz="1217930" rtl="0" eaLnBrk="0" fontAlgn="base" hangingPunct="0">
              <a:spcBef>
                <a:spcPct val="20000"/>
              </a:spcBef>
              <a:spcAft>
                <a:spcPct val="0"/>
              </a:spcAft>
              <a:buFont typeface="Arial" panose="020B0604020202020204" pitchFamily="34" charset="0"/>
              <a:buChar char="–"/>
              <a:defRPr sz="3700" kern="1200">
                <a:solidFill>
                  <a:schemeClr val="tx1"/>
                </a:solidFill>
                <a:latin typeface="+mn-lt"/>
                <a:ea typeface="+mn-ea"/>
                <a:cs typeface="+mn-cs"/>
              </a:defRPr>
            </a:lvl2pPr>
            <a:lvl3pPr marL="1522730" indent="-303530" algn="l" defTabSz="121793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3pPr>
            <a:lvl4pPr marL="2132330" indent="-303530" algn="l" defTabSz="1217930"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4pPr>
            <a:lvl5pPr marL="2741930" indent="-303530" algn="l" defTabSz="1217930"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5pPr>
          </a:lstStyle>
          <a:p>
            <a:pPr marL="0" lvl="0" indent="457200" defTabSz="914400" eaLnBrk="1" hangingPunct="1">
              <a:spcBef>
                <a:spcPct val="0"/>
              </a:spcBef>
              <a:buFontTx/>
              <a:buNone/>
            </a:pPr>
            <a:r>
              <a:rPr lang="en-US" altLang="zh-CN" sz="2800" b="1" dirty="0">
                <a:latin typeface="黑体" panose="02010609060101010101" pitchFamily="49" charset="-122"/>
                <a:ea typeface="黑体" panose="02010609060101010101" pitchFamily="49" charset="-122"/>
                <a:cs typeface="楷体" panose="02010609060101010101" charset="-122"/>
              </a:rPr>
              <a:t> </a:t>
            </a:r>
            <a:r>
              <a:rPr lang="zh-CN" altLang="en-US" sz="2800" b="1" dirty="0">
                <a:latin typeface="黑体" panose="02010609060101010101" pitchFamily="49" charset="-122"/>
                <a:ea typeface="黑体" panose="02010609060101010101" pitchFamily="49" charset="-122"/>
                <a:cs typeface="楷体" panose="02010609060101010101" charset="-122"/>
              </a:rPr>
              <a:t>活动于</a:t>
            </a:r>
            <a:r>
              <a:rPr lang="en-US" altLang="zh-CN" sz="2800" b="1" dirty="0">
                <a:latin typeface="黑体" panose="02010609060101010101" pitchFamily="49" charset="-122"/>
                <a:ea typeface="黑体" panose="02010609060101010101" pitchFamily="49" charset="-122"/>
                <a:cs typeface="楷体" panose="02010609060101010101" charset="-122"/>
              </a:rPr>
              <a:t>19</a:t>
            </a:r>
            <a:r>
              <a:rPr lang="zh-CN" altLang="en-US" sz="2800" b="1" dirty="0">
                <a:latin typeface="黑体" panose="02010609060101010101" pitchFamily="49" charset="-122"/>
                <a:ea typeface="黑体" panose="02010609060101010101" pitchFamily="49" charset="-122"/>
                <a:cs typeface="楷体" panose="02010609060101010101" charset="-122"/>
              </a:rPr>
              <a:t>世纪</a:t>
            </a:r>
            <a:r>
              <a:rPr lang="en-US" altLang="zh-CN" sz="2800" b="1" dirty="0">
                <a:latin typeface="黑体" panose="02010609060101010101" pitchFamily="49" charset="-122"/>
                <a:ea typeface="黑体" panose="02010609060101010101" pitchFamily="49" charset="-122"/>
                <a:cs typeface="楷体" panose="02010609060101010101" charset="-122"/>
              </a:rPr>
              <a:t>90</a:t>
            </a:r>
            <a:r>
              <a:rPr lang="zh-CN" altLang="en-US" sz="2800" b="1" dirty="0">
                <a:latin typeface="黑体" panose="02010609060101010101" pitchFamily="49" charset="-122"/>
                <a:ea typeface="黑体" panose="02010609060101010101" pitchFamily="49" charset="-122"/>
                <a:cs typeface="楷体" panose="02010609060101010101" charset="-122"/>
              </a:rPr>
              <a:t>年代的中国</a:t>
            </a:r>
            <a:r>
              <a:rPr lang="zh-CN" altLang="en-US" sz="2800" b="1" dirty="0">
                <a:solidFill>
                  <a:srgbClr val="FF0000"/>
                </a:solidFill>
                <a:latin typeface="黑体" panose="02010609060101010101" pitchFamily="49" charset="-122"/>
                <a:ea typeface="黑体" panose="02010609060101010101" pitchFamily="49" charset="-122"/>
                <a:cs typeface="楷体" panose="02010609060101010101" charset="-122"/>
              </a:rPr>
              <a:t>资产阶级</a:t>
            </a:r>
            <a:r>
              <a:rPr lang="zh-CN" altLang="en-US" sz="2800" b="1" dirty="0">
                <a:latin typeface="黑体" panose="02010609060101010101" pitchFamily="49" charset="-122"/>
                <a:ea typeface="黑体" panose="02010609060101010101" pitchFamily="49" charset="-122"/>
                <a:cs typeface="楷体" panose="02010609060101010101" charset="-122"/>
              </a:rPr>
              <a:t>政治派别之一。以</a:t>
            </a:r>
            <a:r>
              <a:rPr lang="zh-CN" altLang="en-US" sz="2800" b="1" dirty="0">
                <a:solidFill>
                  <a:srgbClr val="FF0000"/>
                </a:solidFill>
                <a:latin typeface="黑体" panose="02010609060101010101" pitchFamily="49" charset="-122"/>
                <a:ea typeface="黑体" panose="02010609060101010101" pitchFamily="49" charset="-122"/>
                <a:cs typeface="楷体" panose="02010609060101010101" charset="-122"/>
              </a:rPr>
              <a:t>康有为、梁启超</a:t>
            </a:r>
            <a:r>
              <a:rPr lang="zh-CN" altLang="en-US" sz="2800" b="1" dirty="0">
                <a:latin typeface="黑体" panose="02010609060101010101" pitchFamily="49" charset="-122"/>
                <a:ea typeface="黑体" panose="02010609060101010101" pitchFamily="49" charset="-122"/>
                <a:cs typeface="楷体" panose="02010609060101010101" charset="-122"/>
              </a:rPr>
              <a:t>等为主要代表</a:t>
            </a:r>
            <a:r>
              <a:rPr lang="zh-CN" altLang="en-US" sz="2800" b="1" dirty="0" smtClean="0">
                <a:latin typeface="黑体" panose="02010609060101010101" pitchFamily="49" charset="-122"/>
                <a:ea typeface="黑体" panose="02010609060101010101" pitchFamily="49" charset="-122"/>
                <a:cs typeface="楷体" panose="02010609060101010101" charset="-122"/>
              </a:rPr>
              <a:t>。</a:t>
            </a:r>
            <a:endParaRPr lang="zh-CN" altLang="en-US" sz="2800" b="1" dirty="0">
              <a:latin typeface="黑体" panose="02010609060101010101" pitchFamily="49" charset="-122"/>
              <a:ea typeface="黑体" panose="02010609060101010101" pitchFamily="49" charset="-122"/>
              <a:cs typeface="楷体" panose="02010609060101010101" charset="-122"/>
            </a:endParaRPr>
          </a:p>
        </p:txBody>
      </p:sp>
      <p:sp>
        <p:nvSpPr>
          <p:cNvPr id="30" name="TextBox 29"/>
          <p:cNvSpPr txBox="1"/>
          <p:nvPr/>
        </p:nvSpPr>
        <p:spPr>
          <a:xfrm>
            <a:off x="3441607" y="178549"/>
            <a:ext cx="2698175" cy="523220"/>
          </a:xfrm>
          <a:prstGeom prst="rect">
            <a:avLst/>
          </a:prstGeom>
          <a:noFill/>
        </p:spPr>
        <p:txBody>
          <a:bodyPr wrap="none" rtlCol="0">
            <a:spAutoFit/>
          </a:bodyPr>
          <a:lstStyle/>
          <a:p>
            <a:r>
              <a:rPr lang="zh-CN" altLang="en-US" sz="2800" b="1" dirty="0" smtClean="0">
                <a:solidFill>
                  <a:srgbClr val="002060"/>
                </a:solidFill>
                <a:ea typeface="黑体" panose="02010609060101010101" pitchFamily="49" charset="-122"/>
              </a:rPr>
              <a:t>发展</a:t>
            </a:r>
            <a:r>
              <a:rPr lang="en-US" altLang="zh-CN" sz="2800" b="1" dirty="0" smtClean="0">
                <a:solidFill>
                  <a:srgbClr val="002060"/>
                </a:solidFill>
                <a:ea typeface="黑体" panose="02010609060101010101" pitchFamily="49" charset="-122"/>
              </a:rPr>
              <a:t>—</a:t>
            </a:r>
            <a:r>
              <a:rPr lang="zh-CN" altLang="en-US" sz="2800" b="1" dirty="0" smtClean="0">
                <a:solidFill>
                  <a:srgbClr val="002060"/>
                </a:solidFill>
                <a:ea typeface="黑体" panose="02010609060101010101" pitchFamily="49" charset="-122"/>
              </a:rPr>
              <a:t>变法宣传</a:t>
            </a:r>
            <a:endParaRPr lang="zh-CN" altLang="en-US" sz="2800" b="1" dirty="0">
              <a:solidFill>
                <a:srgbClr val="002060"/>
              </a:solidFill>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par>
                                <p:cTn id="16" presetID="9"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dissolv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dissolve">
                                      <p:cBhvr>
                                        <p:cTn id="28" dur="500"/>
                                        <p:tgtEl>
                                          <p:spTgt spid="1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ssolv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dissolv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dissolve">
                                      <p:cBhvr>
                                        <p:cTn id="64" dur="500"/>
                                        <p:tgtEl>
                                          <p:spTgt spid="26"/>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up)">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animBg="1"/>
      <p:bldP spid="20" grpId="0"/>
      <p:bldP spid="21" grpId="0"/>
      <p:bldP spid="22" grpId="0"/>
      <p:bldP spid="23" grpId="0"/>
      <p:bldP spid="24" grpId="0"/>
      <p:bldP spid="25" grpId="0"/>
      <p:bldP spid="26" grpId="0"/>
      <p:bldP spid="27" grpId="0"/>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cstate="print"/>
          <a:stretch>
            <a:fillRect/>
          </a:stretch>
        </p:blipFill>
        <p:spPr>
          <a:xfrm>
            <a:off x="423081" y="968992"/>
            <a:ext cx="11368585" cy="5390866"/>
          </a:xfrm>
          <a:prstGeom prst="rect">
            <a:avLst/>
          </a:prstGeom>
        </p:spPr>
      </p:pic>
      <p:sp>
        <p:nvSpPr>
          <p:cNvPr id="3" name="矩形 2"/>
          <p:cNvSpPr/>
          <p:nvPr>
            <p:custDataLst>
              <p:tags r:id="rId3"/>
            </p:custDataLst>
          </p:nvPr>
        </p:nvSpPr>
        <p:spPr>
          <a:xfrm>
            <a:off x="3545840" y="996287"/>
            <a:ext cx="8150291" cy="5254388"/>
          </a:xfrm>
          <a:prstGeom prst="rect">
            <a:avLst/>
          </a:prstGeom>
          <a:solidFill>
            <a:schemeClr val="tx1">
              <a:lumMod val="85000"/>
              <a:lumOff val="1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黑体" panose="02010609060101010101" pitchFamily="49" charset="-122"/>
            </a:endParaRPr>
          </a:p>
        </p:txBody>
      </p:sp>
      <p:sp>
        <p:nvSpPr>
          <p:cNvPr id="4" name="文本框 15"/>
          <p:cNvSpPr txBox="1"/>
          <p:nvPr>
            <p:custDataLst>
              <p:tags r:id="rId4"/>
            </p:custDataLst>
          </p:nvPr>
        </p:nvSpPr>
        <p:spPr>
          <a:xfrm>
            <a:off x="3563601" y="3094127"/>
            <a:ext cx="7970520" cy="1015663"/>
          </a:xfrm>
          <a:prstGeom prst="rect">
            <a:avLst/>
          </a:prstGeom>
          <a:noFill/>
        </p:spPr>
        <p:txBody>
          <a:bodyPr wrap="square" rtlCol="0">
            <a:spAutoFit/>
          </a:bodyPr>
          <a:lstStyle/>
          <a:p>
            <a:pPr algn="l">
              <a:buClrTx/>
              <a:buSzTx/>
              <a:buNone/>
            </a:pP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高潮</a:t>
            </a:r>
            <a:r>
              <a:rPr lang="en-US" altLang="zh-CN"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a:t>
            </a:r>
            <a:r>
              <a:rPr lang="zh-CN" altLang="en-US" sz="6000" b="1" dirty="0" smtClean="0">
                <a:solidFill>
                  <a:schemeClr val="bg1"/>
                </a:solidFill>
                <a:latin typeface="黑体" panose="02010609060101010101" pitchFamily="49" charset="-122"/>
                <a:ea typeface="黑体" panose="02010609060101010101" pitchFamily="49" charset="-122"/>
                <a:cs typeface="楷体" panose="02010609060101010101" charset="-122"/>
                <a:sym typeface="+mn-ea"/>
              </a:rPr>
              <a:t>戊戌变法</a:t>
            </a:r>
            <a:endParaRPr lang="zh-CN" altLang="en-US" sz="6000" b="1" dirty="0">
              <a:solidFill>
                <a:schemeClr val="bg1"/>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5" name="矩形 4"/>
          <p:cNvSpPr/>
          <p:nvPr>
            <p:custDataLst>
              <p:tags r:id="rId5"/>
            </p:custDataLst>
          </p:nvPr>
        </p:nvSpPr>
        <p:spPr>
          <a:xfrm>
            <a:off x="1379536" y="2925913"/>
            <a:ext cx="1976183" cy="16038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dirty="0" smtClean="0">
                <a:solidFill>
                  <a:schemeClr val="tx1"/>
                </a:solidFill>
                <a:latin typeface="汉仪颜楷简" panose="00020600040101010101" charset="-122"/>
                <a:ea typeface="汉仪颜楷简" panose="00020600040101010101" charset="-122"/>
              </a:rPr>
              <a:t>叁</a:t>
            </a:r>
            <a:endParaRPr lang="zh-CN" altLang="en-US" sz="13800" dirty="0">
              <a:solidFill>
                <a:schemeClr val="tx1"/>
              </a:solidFill>
              <a:latin typeface="汉仪颜楷简" panose="00020600040101010101" charset="-122"/>
              <a:ea typeface="汉仪颜楷简" panose="00020600040101010101" charset="-122"/>
            </a:endParaRPr>
          </a:p>
        </p:txBody>
      </p:sp>
    </p:spTree>
    <p:custDataLst>
      <p:tags r:id="rId6"/>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AS_UNIQUEID" val="12729"/>
  <p:tag name="KSO_WM_BEAUTIFY_FLAG" val=""/>
</p:tagLst>
</file>

<file path=ppt/tags/tag101.xml><?xml version="1.0" encoding="utf-8"?>
<p:tagLst xmlns:p="http://schemas.openxmlformats.org/presentationml/2006/main">
  <p:tag name="AS_UNIQUEID" val="12730"/>
  <p:tag name="KSO_WM_BEAUTIFY_FLAG" val=""/>
</p:tagLst>
</file>

<file path=ppt/tags/tag102.xml><?xml version="1.0" encoding="utf-8"?>
<p:tagLst xmlns:p="http://schemas.openxmlformats.org/presentationml/2006/main">
  <p:tag name="AS_UNIQUEID" val="12731"/>
  <p:tag name="KSO_WM_BEAUTIFY_FLAG" val=""/>
</p:tagLst>
</file>

<file path=ppt/tags/tag103.xml><?xml version="1.0" encoding="utf-8"?>
<p:tagLst xmlns:p="http://schemas.openxmlformats.org/presentationml/2006/main">
  <p:tag name="AS_UNIQUEID" val="13291"/>
  <p:tag name="KSO_WM_BEAUTIFY_FLAG" val=""/>
</p:tagLst>
</file>

<file path=ppt/tags/tag104.xml><?xml version="1.0" encoding="utf-8"?>
<p:tagLst xmlns:p="http://schemas.openxmlformats.org/presentationml/2006/main">
  <p:tag name="AS_UNIQUEID" val="12733"/>
  <p:tag name="KSO_WM_BEAUTIFY_FLAG" val=""/>
</p:tagLst>
</file>

<file path=ppt/tags/tag105.xml><?xml version="1.0" encoding="utf-8"?>
<p:tagLst xmlns:p="http://schemas.openxmlformats.org/presentationml/2006/main">
  <p:tag name="AS_UNIQUEID" val="13483"/>
  <p:tag name="KSO_WM_BEAUTIFY_FLAG" val=""/>
</p:tagLst>
</file>

<file path=ppt/tags/tag106.xml><?xml version="1.0" encoding="utf-8"?>
<p:tagLst xmlns:p="http://schemas.openxmlformats.org/presentationml/2006/main">
  <p:tag name="AS_UNIQUEID" val="1919"/>
  <p:tag name="KSO_WM_BEAUTIFY_FLAG" val=""/>
</p:tagLst>
</file>

<file path=ppt/tags/tag107.xml><?xml version="1.0" encoding="utf-8"?>
<p:tagLst xmlns:p="http://schemas.openxmlformats.org/presentationml/2006/main">
  <p:tag name="AS_UNIQUEID" val="1921"/>
  <p:tag name="KSO_WM_BEAUTIFY_FLAG" val=""/>
</p:tagLst>
</file>

<file path=ppt/tags/tag108.xml><?xml version="1.0" encoding="utf-8"?>
<p:tagLst xmlns:p="http://schemas.openxmlformats.org/presentationml/2006/main">
  <p:tag name="AS_UNIQUEID" val="1922"/>
  <p:tag name="KSO_WM_BEAUTIFY_FLAG" val=""/>
</p:tagLst>
</file>

<file path=ppt/tags/tag109.xml><?xml version="1.0" encoding="utf-8"?>
<p:tagLst xmlns:p="http://schemas.openxmlformats.org/presentationml/2006/main">
  <p:tag name="AS_UNIQUEID" val="1926"/>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SPECIAL_SOURCE" val="bdnull"/>
</p:tagLst>
</file>

<file path=ppt/tags/tag111.xml><?xml version="1.0" encoding="utf-8"?>
<p:tagLst xmlns:p="http://schemas.openxmlformats.org/presentationml/2006/main">
  <p:tag name="AS_UNIQUEID" val="13190"/>
</p:tagLst>
</file>

<file path=ppt/tags/tag112.xml><?xml version="1.0" encoding="utf-8"?>
<p:tagLst xmlns:p="http://schemas.openxmlformats.org/presentationml/2006/main">
  <p:tag name="KSO_WM_SPECIAL_SOURCE" val="bdnull"/>
</p:tagLst>
</file>

<file path=ppt/tags/tag113.xml><?xml version="1.0" encoding="utf-8"?>
<p:tagLst xmlns:p="http://schemas.openxmlformats.org/presentationml/2006/main">
  <p:tag name="AS_UNIQUEID" val="858"/>
</p:tagLst>
</file>

<file path=ppt/tags/tag114.xml><?xml version="1.0" encoding="utf-8"?>
<p:tagLst xmlns:p="http://schemas.openxmlformats.org/presentationml/2006/main">
  <p:tag name="AS_UNIQUEID" val="13632"/>
  <p:tag name="KSO_WM_BEAUTIFY_FLAG" val=""/>
</p:tagLst>
</file>

<file path=ppt/tags/tag115.xml><?xml version="1.0" encoding="utf-8"?>
<p:tagLst xmlns:p="http://schemas.openxmlformats.org/presentationml/2006/main">
  <p:tag name="AS_UNIQUEID" val="13635"/>
  <p:tag name="KSO_WM_BEAUTIFY_FLAG" val=""/>
</p:tagLst>
</file>

<file path=ppt/tags/tag116.xml><?xml version="1.0" encoding="utf-8"?>
<p:tagLst xmlns:p="http://schemas.openxmlformats.org/presentationml/2006/main">
  <p:tag name="AS_UNIQUEID" val="13795"/>
  <p:tag name="KSO_WM_BEAUTIFY_FLAG" val=""/>
</p:tagLst>
</file>

<file path=ppt/tags/tag117.xml><?xml version="1.0" encoding="utf-8"?>
<p:tagLst xmlns:p="http://schemas.openxmlformats.org/presentationml/2006/main">
  <p:tag name="KSO_WM_SPECIAL_SOURCE" val="bdnull"/>
</p:tagLst>
</file>

<file path=ppt/tags/tag118.xml><?xml version="1.0" encoding="utf-8"?>
<p:tagLst xmlns:p="http://schemas.openxmlformats.org/presentationml/2006/main">
  <p:tag name="AS_UNIQUEID" val="13314"/>
  <p:tag name="KSO_WM_BEAUTIFY_FLAG" val=""/>
</p:tagLst>
</file>

<file path=ppt/tags/tag119.xml><?xml version="1.0" encoding="utf-8"?>
<p:tagLst xmlns:p="http://schemas.openxmlformats.org/presentationml/2006/main">
  <p:tag name="AS_UNIQUEID" val="13318"/>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AS_UNIQUEID" val="13320"/>
  <p:tag name="KSO_WM_BEAUTIFY_FLAG" val=""/>
</p:tagLst>
</file>

<file path=ppt/tags/tag121.xml><?xml version="1.0" encoding="utf-8"?>
<p:tagLst xmlns:p="http://schemas.openxmlformats.org/presentationml/2006/main">
  <p:tag name="KSO_WM_SPECIAL_SOURCE" val="bdnull"/>
</p:tagLst>
</file>

<file path=ppt/tags/tag122.xml><?xml version="1.0" encoding="utf-8"?>
<p:tagLst xmlns:p="http://schemas.openxmlformats.org/presentationml/2006/main">
  <p:tag name="AS_UNIQUEID" val="2852"/>
  <p:tag name="KSO_WM_BEAUTIFY_FLAG" val=""/>
</p:tagLst>
</file>

<file path=ppt/tags/tag123.xml><?xml version="1.0" encoding="utf-8"?>
<p:tagLst xmlns:p="http://schemas.openxmlformats.org/presentationml/2006/main">
  <p:tag name="AS_UNIQUEID" val="165"/>
  <p:tag name="KSO_WM_BEAUTIFY_FLAG" val=""/>
  <p:tag name="KSO_WM_UNIT_PLACING_PICTURE_USER_VIEWPORT" val="{&quot;height&quot;:4804,&quot;width&quot;:5409}"/>
</p:tagLst>
</file>

<file path=ppt/tags/tag124.xml><?xml version="1.0" encoding="utf-8"?>
<p:tagLst xmlns:p="http://schemas.openxmlformats.org/presentationml/2006/main">
  <p:tag name="AS_UNIQUEID" val="167"/>
  <p:tag name="KSO_WM_BEAUTIFY_FLAG" val=""/>
</p:tagLst>
</file>

<file path=ppt/tags/tag125.xml><?xml version="1.0" encoding="utf-8"?>
<p:tagLst xmlns:p="http://schemas.openxmlformats.org/presentationml/2006/main">
  <p:tag name="AS_UNIQUEID" val="2854"/>
  <p:tag name="KSO_WM_BEAUTIFY_FLAG" val=""/>
</p:tagLst>
</file>

<file path=ppt/tags/tag126.xml><?xml version="1.0" encoding="utf-8"?>
<p:tagLst xmlns:p="http://schemas.openxmlformats.org/presentationml/2006/main">
  <p:tag name="KSO_WM_SPECIAL_SOURCE" val="bdnull"/>
</p:tagLst>
</file>

<file path=ppt/tags/tag127.xml><?xml version="1.0" encoding="utf-8"?>
<p:tagLst xmlns:p="http://schemas.openxmlformats.org/presentationml/2006/main">
  <p:tag name="AS_UNIQUEID" val="659"/>
  <p:tag name="KSO_WM_BEAUTIFY_FLAG" val=""/>
</p:tagLst>
</file>

<file path=ppt/tags/tag128.xml><?xml version="1.0" encoding="utf-8"?>
<p:tagLst xmlns:p="http://schemas.openxmlformats.org/presentationml/2006/main">
  <p:tag name="AS_UNIQUEID" val="142"/>
  <p:tag name="KSO_WM_BEAUTIFY_FLAG" val=""/>
</p:tagLst>
</file>

<file path=ppt/tags/tag129.xml><?xml version="1.0" encoding="utf-8"?>
<p:tagLst xmlns:p="http://schemas.openxmlformats.org/presentationml/2006/main">
  <p:tag name="AS_UNIQUEID" val="334"/>
  <p:tag name="KSO_WM_BEAUTIFY_FLAG" val=""/>
</p:tagLst>
</file>

<file path=ppt/tags/tag13.xml><?xml version="1.0" encoding="utf-8"?>
<p:tagLst xmlns:p="http://schemas.openxmlformats.org/presentationml/2006/main">
  <p:tag name="AS_UNIQUEID" val="1185"/>
  <p:tag name="KSO_WM_BEAUTIFY_FLAG" val=""/>
</p:tagLst>
</file>

<file path=ppt/tags/tag130.xml><?xml version="1.0" encoding="utf-8"?>
<p:tagLst xmlns:p="http://schemas.openxmlformats.org/presentationml/2006/main">
  <p:tag name="AS_UNIQUEID" val="657"/>
  <p:tag name="KSO_WM_BEAUTIFY_FLAG" val=""/>
</p:tagLst>
</file>

<file path=ppt/tags/tag131.xml><?xml version="1.0" encoding="utf-8"?>
<p:tagLst xmlns:p="http://schemas.openxmlformats.org/presentationml/2006/main">
  <p:tag name="KSO_WM_SPECIAL_SOURCE" val="bdnull"/>
</p:tagLst>
</file>

<file path=ppt/tags/tag132.xml><?xml version="1.0" encoding="utf-8"?>
<p:tagLst xmlns:p="http://schemas.openxmlformats.org/presentationml/2006/main">
  <p:tag name="AS_UNIQUEID" val="13314"/>
  <p:tag name="KSO_WM_BEAUTIFY_FLAG" val=""/>
</p:tagLst>
</file>

<file path=ppt/tags/tag133.xml><?xml version="1.0" encoding="utf-8"?>
<p:tagLst xmlns:p="http://schemas.openxmlformats.org/presentationml/2006/main">
  <p:tag name="AS_UNIQUEID" val="13318"/>
  <p:tag name="KSO_WM_BEAUTIFY_FLAG" val=""/>
</p:tagLst>
</file>

<file path=ppt/tags/tag134.xml><?xml version="1.0" encoding="utf-8"?>
<p:tagLst xmlns:p="http://schemas.openxmlformats.org/presentationml/2006/main">
  <p:tag name="AS_UNIQUEID" val="13320"/>
  <p:tag name="KSO_WM_BEAUTIFY_FLAG" val=""/>
</p:tagLst>
</file>

<file path=ppt/tags/tag135.xml><?xml version="1.0" encoding="utf-8"?>
<p:tagLst xmlns:p="http://schemas.openxmlformats.org/presentationml/2006/main">
  <p:tag name="AS_UNIQUEID" val="13315"/>
  <p:tag name="KSO_WM_BEAUTIFY_FLAG" val=""/>
</p:tagLst>
</file>

<file path=ppt/tags/tag136.xml><?xml version="1.0" encoding="utf-8"?>
<p:tagLst xmlns:p="http://schemas.openxmlformats.org/presentationml/2006/main">
  <p:tag name="AS_UNIQUEID" val="13317"/>
  <p:tag name="KSO_WM_BEAUTIFY_FLAG" val=""/>
</p:tagLst>
</file>

<file path=ppt/tags/tag137.xml><?xml version="1.0" encoding="utf-8"?>
<p:tagLst xmlns:p="http://schemas.openxmlformats.org/presentationml/2006/main">
  <p:tag name="AS_UNIQUEID" val="13319"/>
  <p:tag name="KSO_WM_BEAUTIFY_FLAG" val=""/>
</p:tagLst>
</file>

<file path=ppt/tags/tag138.xml><?xml version="1.0" encoding="utf-8"?>
<p:tagLst xmlns:p="http://schemas.openxmlformats.org/presentationml/2006/main">
  <p:tag name="AS_UNIQUEID" val="13321"/>
  <p:tag name="KSO_WM_BEAUTIFY_FLAG" val=""/>
</p:tagLst>
</file>

<file path=ppt/tags/tag139.xml><?xml version="1.0" encoding="utf-8"?>
<p:tagLst xmlns:p="http://schemas.openxmlformats.org/presentationml/2006/main">
  <p:tag name="AS_UNIQUEID" val="13322"/>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SPECIAL_SOURCE" val="bdnull"/>
</p:tagLst>
</file>

<file path=ppt/tags/tag141.xml><?xml version="1.0" encoding="utf-8"?>
<p:tagLst xmlns:p="http://schemas.openxmlformats.org/presentationml/2006/main">
  <p:tag name="AS_UNIQUEID" val="219"/>
  <p:tag name="KSO_WM_BEAUTIFY_FLAG" val=""/>
</p:tagLst>
</file>

<file path=ppt/tags/tag142.xml><?xml version="1.0" encoding="utf-8"?>
<p:tagLst xmlns:p="http://schemas.openxmlformats.org/presentationml/2006/main">
  <p:tag name="AS_UNIQUEID" val="222"/>
  <p:tag name="KSO_WM_BEAUTIFY_FLAG" val=""/>
</p:tagLst>
</file>

<file path=ppt/tags/tag143.xml><?xml version="1.0" encoding="utf-8"?>
<p:tagLst xmlns:p="http://schemas.openxmlformats.org/presentationml/2006/main">
  <p:tag name="AS_UNIQUEID" val="225"/>
  <p:tag name="KSO_WM_BEAUTIFY_FLAG" val=""/>
</p:tagLst>
</file>

<file path=ppt/tags/tag144.xml><?xml version="1.0" encoding="utf-8"?>
<p:tagLst xmlns:p="http://schemas.openxmlformats.org/presentationml/2006/main">
  <p:tag name="AS_UNIQUEID" val="228"/>
  <p:tag name="KSO_WM_BEAUTIFY_FLAG" val=""/>
</p:tagLst>
</file>

<file path=ppt/tags/tag145.xml><?xml version="1.0" encoding="utf-8"?>
<p:tagLst xmlns:p="http://schemas.openxmlformats.org/presentationml/2006/main">
  <p:tag name="AS_UNIQUEID" val="230"/>
  <p:tag name="KSO_WM_BEAUTIFY_FLAG" val=""/>
</p:tagLst>
</file>

<file path=ppt/tags/tag146.xml><?xml version="1.0" encoding="utf-8"?>
<p:tagLst xmlns:p="http://schemas.openxmlformats.org/presentationml/2006/main">
  <p:tag name="KSO_WM_SPECIAL_SOURCE" val="bdnull"/>
</p:tagLst>
</file>

<file path=ppt/tags/tag147.xml><?xml version="1.0" encoding="utf-8"?>
<p:tagLst xmlns:p="http://schemas.openxmlformats.org/presentationml/2006/main">
  <p:tag name="AS_UNIQUEID" val="6204"/>
</p:tagLst>
</file>

<file path=ppt/tags/tag148.xml><?xml version="1.0" encoding="utf-8"?>
<p:tagLst xmlns:p="http://schemas.openxmlformats.org/presentationml/2006/main">
  <p:tag name="AS_UNIQUEID" val="6204"/>
</p:tagLst>
</file>

<file path=ppt/tags/tag149.xml><?xml version="1.0" encoding="utf-8"?>
<p:tagLst xmlns:p="http://schemas.openxmlformats.org/presentationml/2006/main">
  <p:tag name="AS_UNIQUEID" val="6204"/>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AS_UNIQUEID" val="6204"/>
</p:tagLst>
</file>

<file path=ppt/tags/tag151.xml><?xml version="1.0" encoding="utf-8"?>
<p:tagLst xmlns:p="http://schemas.openxmlformats.org/presentationml/2006/main">
  <p:tag name="COMMONDATA" val="eyJoZGlkIjoiM2U4YTQ4NGZjZGI1ZTdhNzIzYmNmNDRkZGU5MmI4ODIifQ=="/>
  <p:tag name="commondata" val="eyJoZGlkIjoiMDc0YmVkNzIyYTUyMGViMjlkZjRjOWNkOGFjNWZiMmUifQ=="/>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3707"/>
</p:tagLst>
</file>

<file path=ppt/tags/tag35.xml><?xml version="1.0" encoding="utf-8"?>
<p:tagLst xmlns:p="http://schemas.openxmlformats.org/presentationml/2006/main">
  <p:tag name="AS_UNIQUEID" val="3709"/>
</p:tagLst>
</file>

<file path=ppt/tags/tag36.xml><?xml version="1.0" encoding="utf-8"?>
<p:tagLst xmlns:p="http://schemas.openxmlformats.org/presentationml/2006/main">
  <p:tag name="AS_UNIQUEID" val="3710"/>
</p:tagLst>
</file>

<file path=ppt/tags/tag37.xml><?xml version="1.0" encoding="utf-8"?>
<p:tagLst xmlns:p="http://schemas.openxmlformats.org/presentationml/2006/main">
  <p:tag name="AS_UNIQUEID" val="6"/>
  <p:tag name="KSO_WM_BEAUTIFY_FLAG" val=""/>
</p:tagLst>
</file>

<file path=ppt/tags/tag38.xml><?xml version="1.0" encoding="utf-8"?>
<p:tagLst xmlns:p="http://schemas.openxmlformats.org/presentationml/2006/main">
  <p:tag name="AS_UNIQUEID" val="15160"/>
  <p:tag name="KSO_WM_BEAUTIFY_FLAG" val=""/>
</p:tagLst>
</file>

<file path=ppt/tags/tag39.xml><?xml version="1.0" encoding="utf-8"?>
<p:tagLst xmlns:p="http://schemas.openxmlformats.org/presentationml/2006/main">
  <p:tag name="AS_UNIQUEID" val="15161"/>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AS_UNIQUEID" val="13004"/>
  <p:tag name="KSO_WM_BEAUTIFY_FLAG" val=""/>
</p:tagLst>
</file>

<file path=ppt/tags/tag41.xml><?xml version="1.0" encoding="utf-8"?>
<p:tagLst xmlns:p="http://schemas.openxmlformats.org/presentationml/2006/main">
  <p:tag name="AS_UNIQUEID" val="15162"/>
  <p:tag name="KSO_WM_BEAUTIFY_FLAG" val=""/>
</p:tagLst>
</file>

<file path=ppt/tags/tag42.xml><?xml version="1.0" encoding="utf-8"?>
<p:tagLst xmlns:p="http://schemas.openxmlformats.org/presentationml/2006/main">
  <p:tag name="AS_UNIQUEID" val="3704"/>
</p:tagLst>
</file>

<file path=ppt/tags/tag43.xml><?xml version="1.0" encoding="utf-8"?>
<p:tagLst xmlns:p="http://schemas.openxmlformats.org/presentationml/2006/main">
  <p:tag name="AS_UNIQUEID" val="3705"/>
</p:tagLst>
</file>

<file path=ppt/tags/tag44.xml><?xml version="1.0" encoding="utf-8"?>
<p:tagLst xmlns:p="http://schemas.openxmlformats.org/presentationml/2006/main">
  <p:tag name="AS_UNIQUEID" val="641"/>
  <p:tag name="KSO_WM_BEAUTIFY_FLAG" val=""/>
</p:tagLst>
</file>

<file path=ppt/tags/tag45.xml><?xml version="1.0" encoding="utf-8"?>
<p:tagLst xmlns:p="http://schemas.openxmlformats.org/presentationml/2006/main">
  <p:tag name="AS_UNIQUEID" val="642"/>
</p:tagLst>
</file>

<file path=ppt/tags/tag46.xml><?xml version="1.0" encoding="utf-8"?>
<p:tagLst xmlns:p="http://schemas.openxmlformats.org/presentationml/2006/main">
  <p:tag name="AS_UNIQUEID" val="643"/>
  <p:tag name="KSO_WM_BEAUTIFY_FLAG" val=""/>
</p:tagLst>
</file>

<file path=ppt/tags/tag47.xml><?xml version="1.0" encoding="utf-8"?>
<p:tagLst xmlns:p="http://schemas.openxmlformats.org/presentationml/2006/main">
  <p:tag name="AS_UNIQUEID" val="644"/>
  <p:tag name="KSO_WM_BEAUTIFY_FLAG" val=""/>
</p:tagLst>
</file>

<file path=ppt/tags/tag48.xml><?xml version="1.0" encoding="utf-8"?>
<p:tagLst xmlns:p="http://schemas.openxmlformats.org/presentationml/2006/main">
  <p:tag name="AS_UNIQUEID" val="13258"/>
  <p:tag name="KSO_WM_UNIT_PLACING_PICTURE_USER_VIEWPORT" val="{&quot;height&quot;:10791,&quot;width&quot;:19221}"/>
</p:tagLst>
</file>

<file path=ppt/tags/tag49.xml><?xml version="1.0" encoding="utf-8"?>
<p:tagLst xmlns:p="http://schemas.openxmlformats.org/presentationml/2006/main">
  <p:tag name="AS_UNIQUEID" val="14056"/>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14057"/>
  <p:tag name="KSO_WM_BEAUTIFY_FLAG" val=""/>
</p:tagLst>
</file>

<file path=ppt/tags/tag51.xml><?xml version="1.0" encoding="utf-8"?>
<p:tagLst xmlns:p="http://schemas.openxmlformats.org/presentationml/2006/main">
  <p:tag name="AS_UNIQUEID" val="14059"/>
  <p:tag name="KSO_WM_BEAUTIFY_FLAG" val=""/>
</p:tagLst>
</file>

<file path=ppt/tags/tag52.xml><?xml version="1.0" encoding="utf-8"?>
<p:tagLst xmlns:p="http://schemas.openxmlformats.org/presentationml/2006/main">
  <p:tag name="KSO_WM_BEAUTIFY_FLAG" val="#wm#"/>
  <p:tag name="KSO_WM_TEMPLATE_CATEGORY" val="diagram"/>
  <p:tag name="KSO_WM_TEMPLATE_INDEX" val="20202070"/>
</p:tagLst>
</file>

<file path=ppt/tags/tag53.xml><?xml version="1.0" encoding="utf-8"?>
<p:tagLst xmlns:p="http://schemas.openxmlformats.org/presentationml/2006/main">
  <p:tag name="AS_UNIQUEID" val="1466"/>
  <p:tag name="KSO_WM_BEAUTIFY_FLAG" val=""/>
</p:tagLst>
</file>

<file path=ppt/tags/tag54.xml><?xml version="1.0" encoding="utf-8"?>
<p:tagLst xmlns:p="http://schemas.openxmlformats.org/presentationml/2006/main">
  <p:tag name="AS_UNIQUEID" val="13254"/>
  <p:tag name="KSO_WM_BEAUTIFY_FLAG" val=""/>
</p:tagLst>
</file>

<file path=ppt/tags/tag55.xml><?xml version="1.0" encoding="utf-8"?>
<p:tagLst xmlns:p="http://schemas.openxmlformats.org/presentationml/2006/main">
  <p:tag name="AS_UNIQUEID" val="1858"/>
  <p:tag name="KSO_WM_BEAUTIFY_FLAG" val=""/>
</p:tagLst>
</file>

<file path=ppt/tags/tag56.xml><?xml version="1.0" encoding="utf-8"?>
<p:tagLst xmlns:p="http://schemas.openxmlformats.org/presentationml/2006/main">
  <p:tag name="AS_UNIQUEID" val="1860"/>
  <p:tag name="KSO_WM_BEAUTIFY_FLAG" val=""/>
</p:tagLst>
</file>

<file path=ppt/tags/tag57.xml><?xml version="1.0" encoding="utf-8"?>
<p:tagLst xmlns:p="http://schemas.openxmlformats.org/presentationml/2006/main">
  <p:tag name="AS_UNIQUEID" val="1860"/>
  <p:tag name="KSO_WM_BEAUTIFY_FLAG" val=""/>
</p:tagLst>
</file>

<file path=ppt/tags/tag58.xml><?xml version="1.0" encoding="utf-8"?>
<p:tagLst xmlns:p="http://schemas.openxmlformats.org/presentationml/2006/main">
  <p:tag name="AS_UNIQUEID" val="1860"/>
  <p:tag name="KSO_WM_BEAUTIFY_FLAG" val=""/>
</p:tagLst>
</file>

<file path=ppt/tags/tag59.xml><?xml version="1.0" encoding="utf-8"?>
<p:tagLst xmlns:p="http://schemas.openxmlformats.org/presentationml/2006/main">
  <p:tag name="AS_UNIQUEID" val="2714"/>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AS_UNIQUEID" val="2715"/>
  <p:tag name="KSO_WM_BEAUTIFY_FLAG" val=""/>
</p:tagLst>
</file>

<file path=ppt/tags/tag61.xml><?xml version="1.0" encoding="utf-8"?>
<p:tagLst xmlns:p="http://schemas.openxmlformats.org/presentationml/2006/main">
  <p:tag name="KSO_WM_BEAUTIFY_FLAG" val="#wm#"/>
  <p:tag name="KSO_WM_TEMPLATE_CATEGORY" val="diagram"/>
  <p:tag name="KSO_WM_TEMPLATE_INDEX" val="20202070"/>
</p:tagLst>
</file>

<file path=ppt/tags/tag62.xml><?xml version="1.0" encoding="utf-8"?>
<p:tagLst xmlns:p="http://schemas.openxmlformats.org/presentationml/2006/main">
  <p:tag name="AS_UNIQUEID" val="3950"/>
</p:tagLst>
</file>

<file path=ppt/tags/tag63.xml><?xml version="1.0" encoding="utf-8"?>
<p:tagLst xmlns:p="http://schemas.openxmlformats.org/presentationml/2006/main">
  <p:tag name="AS_UNIQUEID" val="11340"/>
</p:tagLst>
</file>

<file path=ppt/tags/tag64.xml><?xml version="1.0" encoding="utf-8"?>
<p:tagLst xmlns:p="http://schemas.openxmlformats.org/presentationml/2006/main">
  <p:tag name="AS_UNIQUEID" val="13632"/>
  <p:tag name="KSO_WM_BEAUTIFY_FLAG" val=""/>
</p:tagLst>
</file>

<file path=ppt/tags/tag65.xml><?xml version="1.0" encoding="utf-8"?>
<p:tagLst xmlns:p="http://schemas.openxmlformats.org/presentationml/2006/main">
  <p:tag name="AS_UNIQUEID" val="13635"/>
  <p:tag name="KSO_WM_BEAUTIFY_FLAG" val=""/>
</p:tagLst>
</file>

<file path=ppt/tags/tag66.xml><?xml version="1.0" encoding="utf-8"?>
<p:tagLst xmlns:p="http://schemas.openxmlformats.org/presentationml/2006/main">
  <p:tag name="AS_UNIQUEID" val="13672"/>
  <p:tag name="KSO_WM_BEAUTIFY_FLAG" val=""/>
</p:tagLst>
</file>

<file path=ppt/tags/tag67.xml><?xml version="1.0" encoding="utf-8"?>
<p:tagLst xmlns:p="http://schemas.openxmlformats.org/presentationml/2006/main">
  <p:tag name="AS_UNIQUEID" val="3950"/>
</p:tagLst>
</file>

<file path=ppt/tags/tag68.xml><?xml version="1.0" encoding="utf-8"?>
<p:tagLst xmlns:p="http://schemas.openxmlformats.org/presentationml/2006/main">
  <p:tag name="AS_UNIQUEID" val="3950"/>
</p:tagLst>
</file>

<file path=ppt/tags/tag69.xml><?xml version="1.0" encoding="utf-8"?>
<p:tagLst xmlns:p="http://schemas.openxmlformats.org/presentationml/2006/main">
  <p:tag name="AS_UNIQUEID" val="11945"/>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AS_UNIQUEID" val="47"/>
  <p:tag name="KSO_WM_BEAUTIFY_FLAG" val=""/>
</p:tagLst>
</file>

<file path=ppt/tags/tag71.xml><?xml version="1.0" encoding="utf-8"?>
<p:tagLst xmlns:p="http://schemas.openxmlformats.org/presentationml/2006/main">
  <p:tag name="AS_UNIQUEID" val="49"/>
  <p:tag name="KSO_WM_BEAUTIFY_FLAG" val=""/>
</p:tagLst>
</file>

<file path=ppt/tags/tag72.xml><?xml version="1.0" encoding="utf-8"?>
<p:tagLst xmlns:p="http://schemas.openxmlformats.org/presentationml/2006/main">
  <p:tag name="AS_UNIQUEID" val="12505"/>
  <p:tag name="KSO_WM_BEAUTIFY_FLAG" val=""/>
</p:tagLst>
</file>

<file path=ppt/tags/tag73.xml><?xml version="1.0" encoding="utf-8"?>
<p:tagLst xmlns:p="http://schemas.openxmlformats.org/presentationml/2006/main">
  <p:tag name="AS_UNIQUEID" val="798"/>
  <p:tag name="KSO_WM_BEAUTIFY_FLAG" val=""/>
</p:tagLst>
</file>

<file path=ppt/tags/tag74.xml><?xml version="1.0" encoding="utf-8"?>
<p:tagLst xmlns:p="http://schemas.openxmlformats.org/presentationml/2006/main">
  <p:tag name="AS_UNIQUEID" val="799"/>
  <p:tag name="KSO_WM_BEAUTIFY_FLAG" val=""/>
</p:tagLst>
</file>

<file path=ppt/tags/tag75.xml><?xml version="1.0" encoding="utf-8"?>
<p:tagLst xmlns:p="http://schemas.openxmlformats.org/presentationml/2006/main">
  <p:tag name="AS_UNIQUEID" val="12518"/>
  <p:tag name="KSO_WM_BEAUTIFY_FLAG" val=""/>
</p:tagLst>
</file>

<file path=ppt/tags/tag76.xml><?xml version="1.0" encoding="utf-8"?>
<p:tagLst xmlns:p="http://schemas.openxmlformats.org/presentationml/2006/main">
  <p:tag name="AS_UNIQUEID" val="13417"/>
  <p:tag name="KSO_WM_BEAUTIFY_FLAG" val=""/>
</p:tagLst>
</file>

<file path=ppt/tags/tag77.xml><?xml version="1.0" encoding="utf-8"?>
<p:tagLst xmlns:p="http://schemas.openxmlformats.org/presentationml/2006/main">
  <p:tag name="AS_UNIQUEID" val="13437"/>
  <p:tag name="KSO_WM_BEAUTIFY_FLAG" val=""/>
</p:tagLst>
</file>

<file path=ppt/tags/tag78.xml><?xml version="1.0" encoding="utf-8"?>
<p:tagLst xmlns:p="http://schemas.openxmlformats.org/presentationml/2006/main">
  <p:tag name="AS_UNIQUEID" val="13438"/>
  <p:tag name="KSO_WM_BEAUTIFY_FLAG" val=""/>
</p:tagLst>
</file>

<file path=ppt/tags/tag79.xml><?xml version="1.0" encoding="utf-8"?>
<p:tagLst xmlns:p="http://schemas.openxmlformats.org/presentationml/2006/main">
  <p:tag name="AS_UNIQUEID" val="13439"/>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AS_UNIQUEID" val="13440"/>
  <p:tag name="KSO_WM_BEAUTIFY_FLAG" val=""/>
</p:tagLst>
</file>

<file path=ppt/tags/tag81.xml><?xml version="1.0" encoding="utf-8"?>
<p:tagLst xmlns:p="http://schemas.openxmlformats.org/presentationml/2006/main">
  <p:tag name="AS_UNIQUEID" val="13441"/>
  <p:tag name="KSO_WM_BEAUTIFY_FLAG" val=""/>
</p:tagLst>
</file>

<file path=ppt/tags/tag82.xml><?xml version="1.0" encoding="utf-8"?>
<p:tagLst xmlns:p="http://schemas.openxmlformats.org/presentationml/2006/main">
  <p:tag name="AS_UNIQUEID" val="13442"/>
  <p:tag name="KSO_WM_BEAUTIFY_FLAG" val=""/>
</p:tagLst>
</file>

<file path=ppt/tags/tag83.xml><?xml version="1.0" encoding="utf-8"?>
<p:tagLst xmlns:p="http://schemas.openxmlformats.org/presentationml/2006/main">
  <p:tag name="AS_UNIQUEID" val="13443"/>
  <p:tag name="KSO_WM_BEAUTIFY_FLAG" val=""/>
</p:tagLst>
</file>

<file path=ppt/tags/tag84.xml><?xml version="1.0" encoding="utf-8"?>
<p:tagLst xmlns:p="http://schemas.openxmlformats.org/presentationml/2006/main">
  <p:tag name="AS_UNIQUEID" val="13437"/>
  <p:tag name="KSO_WM_BEAUTIFY_FLAG" val=""/>
</p:tagLst>
</file>

<file path=ppt/tags/tag85.xml><?xml version="1.0" encoding="utf-8"?>
<p:tagLst xmlns:p="http://schemas.openxmlformats.org/presentationml/2006/main">
  <p:tag name="AS_UNIQUEID" val="65"/>
  <p:tag name="KSO_WM_BEAUTIFY_FLAG" val=""/>
</p:tagLst>
</file>

<file path=ppt/tags/tag86.xml><?xml version="1.0" encoding="utf-8"?>
<p:tagLst xmlns:p="http://schemas.openxmlformats.org/presentationml/2006/main">
  <p:tag name="AS_UNIQUEID" val="13417"/>
  <p:tag name="KSO_WM_BEAUTIFY_FLAG" val=""/>
</p:tagLst>
</file>

<file path=ppt/tags/tag87.xml><?xml version="1.0" encoding="utf-8"?>
<p:tagLst xmlns:p="http://schemas.openxmlformats.org/presentationml/2006/main">
  <p:tag name="AS_UNIQUEID" val="226"/>
</p:tagLst>
</file>

<file path=ppt/tags/tag88.xml><?xml version="1.0" encoding="utf-8"?>
<p:tagLst xmlns:p="http://schemas.openxmlformats.org/presentationml/2006/main">
  <p:tag name="AS_UNIQUEID" val="13632"/>
  <p:tag name="KSO_WM_BEAUTIFY_FLAG" val=""/>
</p:tagLst>
</file>

<file path=ppt/tags/tag89.xml><?xml version="1.0" encoding="utf-8"?>
<p:tagLst xmlns:p="http://schemas.openxmlformats.org/presentationml/2006/main">
  <p:tag name="AS_UNIQUEID" val="13635"/>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AS_UNIQUEID" val="13795"/>
  <p:tag name="KSO_WM_BEAUTIFY_FLAG" val=""/>
</p:tagLst>
</file>

<file path=ppt/tags/tag91.xml><?xml version="1.0" encoding="utf-8"?>
<p:tagLst xmlns:p="http://schemas.openxmlformats.org/presentationml/2006/main">
  <p:tag name="KSO_WM_SPECIAL_SOURCE" val="bdnull"/>
</p:tagLst>
</file>

<file path=ppt/tags/tag92.xml><?xml version="1.0" encoding="utf-8"?>
<p:tagLst xmlns:p="http://schemas.openxmlformats.org/presentationml/2006/main">
  <p:tag name="AS_UNIQUEID" val="13237"/>
</p:tagLst>
</file>

<file path=ppt/tags/tag93.xml><?xml version="1.0" encoding="utf-8"?>
<p:tagLst xmlns:p="http://schemas.openxmlformats.org/presentationml/2006/main">
  <p:tag name="KSO_WM_SPECIAL_SOURCE" val="bdnull"/>
</p:tagLst>
</file>

<file path=ppt/tags/tag94.xml><?xml version="1.0" encoding="utf-8"?>
<p:tagLst xmlns:p="http://schemas.openxmlformats.org/presentationml/2006/main">
  <p:tag name="AS_UNIQUEID" val="13190"/>
</p:tagLst>
</file>

<file path=ppt/tags/tag95.xml><?xml version="1.0" encoding="utf-8"?>
<p:tagLst xmlns:p="http://schemas.openxmlformats.org/presentationml/2006/main">
  <p:tag name="KSO_WM_SPECIAL_SOURCE" val="bdnull"/>
</p:tagLst>
</file>

<file path=ppt/tags/tag96.xml><?xml version="1.0" encoding="utf-8"?>
<p:tagLst xmlns:p="http://schemas.openxmlformats.org/presentationml/2006/main">
  <p:tag name="AS_UNIQUEID" val="13288"/>
  <p:tag name="KSO_WM_BEAUTIFY_FLAG" val=""/>
  <p:tag name="TABLE_ENDDRAG_ORIGIN_RECT" val="728*264"/>
  <p:tag name="TABLE_ENDDRAG_RECT" val="97*189*728*264"/>
</p:tagLst>
</file>

<file path=ppt/tags/tag97.xml><?xml version="1.0" encoding="utf-8"?>
<p:tagLst xmlns:p="http://schemas.openxmlformats.org/presentationml/2006/main">
  <p:tag name="AS_UNIQUEID" val="13290"/>
  <p:tag name="KSO_WM_BEAUTIFY_FLAG" val=""/>
</p:tagLst>
</file>

<file path=ppt/tags/tag98.xml><?xml version="1.0" encoding="utf-8"?>
<p:tagLst xmlns:p="http://schemas.openxmlformats.org/presentationml/2006/main">
  <p:tag name="AS_UNIQUEID" val="12727"/>
  <p:tag name="KSO_WM_BEAUTIFY_FLAG" val=""/>
</p:tagLst>
</file>

<file path=ppt/tags/tag99.xml><?xml version="1.0" encoding="utf-8"?>
<p:tagLst xmlns:p="http://schemas.openxmlformats.org/presentationml/2006/main">
  <p:tag name="AS_UNIQUEID" val="12728"/>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3769</Words>
  <Application>WPS 演示</Application>
  <PresentationFormat>自定义</PresentationFormat>
  <Paragraphs>325</Paragraphs>
  <Slides>24</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24</vt:i4>
      </vt:variant>
    </vt:vector>
  </HeadingPairs>
  <TitlesOfParts>
    <vt:vector size="44" baseType="lpstr">
      <vt:lpstr>Arial</vt:lpstr>
      <vt:lpstr>宋体</vt:lpstr>
      <vt:lpstr>Wingdings</vt:lpstr>
      <vt:lpstr>Wingdings</vt:lpstr>
      <vt:lpstr>黑体</vt:lpstr>
      <vt:lpstr>Arial</vt:lpstr>
      <vt:lpstr>汉仪颜楷简</vt:lpstr>
      <vt:lpstr>楷体</vt:lpstr>
      <vt:lpstr>华文中宋</vt:lpstr>
      <vt:lpstr>方正粗黑宋简体</vt:lpstr>
      <vt:lpstr>方正楷体简体</vt:lpstr>
      <vt:lpstr>微软雅黑</vt:lpstr>
      <vt:lpstr>Arial Unicode MS</vt:lpstr>
      <vt:lpstr>Calibri</vt:lpstr>
      <vt:lpstr>欧阳询书法字体</vt:lpstr>
      <vt:lpstr>华文行楷</vt:lpstr>
      <vt:lpstr>华文新魏</vt:lpstr>
      <vt:lpstr>Tahoma</vt:lpstr>
      <vt:lpstr>2_自定义设计方案</vt:lpstr>
      <vt:lpstr>课后作业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39</cp:revision>
  <dcterms:created xsi:type="dcterms:W3CDTF">2023-08-26T07:38:00Z</dcterms:created>
  <dcterms:modified xsi:type="dcterms:W3CDTF">2024-07-04T02:16:34Z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6597710D96A64CC588E9BA0A249CE94B_12</vt:lpwstr>
  </property>
  <property fmtid="{D5CDD505-2E9C-101B-9397-08002B2CF9AE}" pid="3" name="KSOProductBuildVer">
    <vt:lpwstr>2052-12.1.0.16929</vt:lpwstr>
  </property>
</Properties>
</file>